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9.png" ContentType="image/png"/>
  <Override PartName="/ppt/media/image63.png" ContentType="image/png"/>
  <Override PartName="/ppt/media/image8.png" ContentType="image/png"/>
  <Override PartName="/ppt/media/image62.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4680"/>
            <a:ext cx="8228160" cy="5292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4680"/>
            <a:ext cx="8228160" cy="5292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4680"/>
            <a:ext cx="8228160" cy="5292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160" cy="5292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zh-CN" sz="1800" spc="-1" strike="noStrike">
              <a:solidFill>
                <a:srgbClr val="000000"/>
              </a:solid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160" cy="1141560"/>
          </a:xfrm>
          <a:prstGeom prst="rect">
            <a:avLst/>
          </a:prstGeom>
        </p:spPr>
        <p:txBody>
          <a:bodyPr lIns="0" rIns="0" tIns="0" bIns="0" anchor="ctr"/>
          <a:p>
            <a:endParaRPr b="0" lang="zh-CN" sz="1800" spc="-1" strike="noStrike">
              <a:solidFill>
                <a:srgbClr val="000000"/>
              </a:solid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Fifth Outline Level</a:t>
            </a:r>
            <a:endParaRPr b="0" lang="zh-C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Sixth Outline Level</a:t>
            </a:r>
            <a:endParaRPr b="0" lang="zh-C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Seventh Outline Level</a:t>
            </a:r>
            <a:endParaRPr b="0" lang="zh-C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Fifth Outline Level</a:t>
            </a:r>
            <a:endParaRPr b="0" lang="zh-C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Sixth Outline Level</a:t>
            </a:r>
            <a:endParaRPr b="0" lang="zh-C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Seventh Outline Level</a:t>
            </a:r>
            <a:endParaRPr b="0" lang="zh-C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Fifth Outline Level</a:t>
            </a:r>
            <a:endParaRPr b="0" lang="zh-C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Sixth Outline Level</a:t>
            </a:r>
            <a:endParaRPr b="0" lang="zh-C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Seventh Outline Level</a:t>
            </a:r>
            <a:endParaRPr b="0" lang="zh-C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8160" cy="114156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Fifth Outline Level</a:t>
            </a:r>
            <a:endParaRPr b="0" lang="zh-C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Sixth Outline Level</a:t>
            </a:r>
            <a:endParaRPr b="0" lang="zh-C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Seventh Outline Level</a:t>
            </a:r>
            <a:endParaRPr b="0" lang="zh-C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hyperlink" Target="https://blog.csdn.net/longzhinuhou/article/details/89527705" TargetMode="External"/><Relationship Id="rId2" Type="http://schemas.openxmlformats.org/officeDocument/2006/relationships/slideLayout" Target="../slideLayouts/slideLayout39.xml"/>
</Relationships>
</file>

<file path=ppt/slides/_rels/slide4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9.xml"/>
</Relationships>
</file>

<file path=ppt/slides/_rels/slide4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9.xml"/>
</Relationships>
</file>

<file path=ppt/slides/_rels/slide4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9.xml"/>
</Relationships>
</file>

<file path=ppt/slides/_rels/slide4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hyperlink" Target="https://www.cnblogs.com/dolphin0520/p/3592500.html" TargetMode="External"/><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85800" y="2130480"/>
            <a:ext cx="7770960" cy="1468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ea typeface="DejaVu Sans"/>
              </a:rPr>
              <a:t>数据结构与算法</a:t>
            </a:r>
            <a:endParaRPr b="0" lang="en-US" sz="4400" spc="-1" strike="noStrike">
              <a:latin typeface="Arial"/>
            </a:endParaRPr>
          </a:p>
        </p:txBody>
      </p:sp>
      <p:sp>
        <p:nvSpPr>
          <p:cNvPr id="153" name="CustomShape 2"/>
          <p:cNvSpPr/>
          <p:nvPr/>
        </p:nvSpPr>
        <p:spPr>
          <a:xfrm>
            <a:off x="1371600" y="3886200"/>
            <a:ext cx="6399360" cy="1751040"/>
          </a:xfrm>
          <a:prstGeom prst="rect">
            <a:avLst/>
          </a:prstGeom>
          <a:noFill/>
          <a:ln>
            <a:noFill/>
          </a:ln>
        </p:spPr>
        <p:style>
          <a:lnRef idx="0"/>
          <a:fillRef idx="0"/>
          <a:effectRef idx="0"/>
          <a:fontRef idx="minor"/>
        </p:style>
      </p:sp>
      <p:sp>
        <p:nvSpPr>
          <p:cNvPr id="154" name="CustomShape 3"/>
          <p:cNvSpPr/>
          <p:nvPr/>
        </p:nvSpPr>
        <p:spPr>
          <a:xfrm>
            <a:off x="0" y="6653880"/>
            <a:ext cx="1268640" cy="15228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55" name="CustomShape 4"/>
          <p:cNvSpPr/>
          <p:nvPr/>
        </p:nvSpPr>
        <p:spPr>
          <a:xfrm>
            <a:off x="0" y="6653880"/>
            <a:ext cx="1268640" cy="151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p>
            <a:pPr algn="ctr">
              <a:lnSpc>
                <a:spcPct val="100000"/>
              </a:lnSpc>
            </a:pPr>
            <a:r>
              <a:rPr b="0" lang="en-US" sz="1000" spc="-1" strike="noStrike">
                <a:solidFill>
                  <a:srgbClr val="000000"/>
                </a:solidFill>
                <a:latin typeface="Calibri"/>
                <a:ea typeface="DejaVu Sans"/>
              </a:rPr>
              <a:t>Unrestricted</a:t>
            </a:r>
            <a:endParaRPr b="0" lang="en-US" sz="1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57200" y="274680"/>
            <a:ext cx="8228160" cy="48888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删除元素后，可以手动将没有用的元素指向空，以便于被垃圾回收</a:t>
            </a:r>
            <a:endParaRPr b="0" lang="en-US" sz="1800" spc="-1" strike="noStrike">
              <a:latin typeface="Arial"/>
            </a:endParaRPr>
          </a:p>
        </p:txBody>
      </p:sp>
      <p:pic>
        <p:nvPicPr>
          <p:cNvPr id="175" name="Picture 2" descr=""/>
          <p:cNvPicPr/>
          <p:nvPr/>
        </p:nvPicPr>
        <p:blipFill>
          <a:blip r:embed="rId1"/>
          <a:stretch/>
        </p:blipFill>
        <p:spPr>
          <a:xfrm>
            <a:off x="395640" y="802800"/>
            <a:ext cx="6523560" cy="2646720"/>
          </a:xfrm>
          <a:prstGeom prst="rect">
            <a:avLst/>
          </a:prstGeom>
          <a:ln>
            <a:noFill/>
          </a:ln>
        </p:spPr>
      </p:pic>
      <p:pic>
        <p:nvPicPr>
          <p:cNvPr id="176" name="图片 137" descr=""/>
          <p:cNvPicPr/>
          <p:nvPr/>
        </p:nvPicPr>
        <p:blipFill>
          <a:blip r:embed="rId2"/>
          <a:stretch/>
        </p:blipFill>
        <p:spPr>
          <a:xfrm>
            <a:off x="274320" y="4225680"/>
            <a:ext cx="6323400" cy="1351440"/>
          </a:xfrm>
          <a:prstGeom prst="rect">
            <a:avLst/>
          </a:prstGeom>
          <a:ln>
            <a:noFill/>
          </a:ln>
        </p:spPr>
      </p:pic>
      <p:sp>
        <p:nvSpPr>
          <p:cNvPr id="177" name="CustomShape 2"/>
          <p:cNvSpPr/>
          <p:nvPr/>
        </p:nvSpPr>
        <p:spPr>
          <a:xfrm>
            <a:off x="914400" y="4937760"/>
            <a:ext cx="4479840" cy="27360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8" name="CustomShape 3"/>
          <p:cNvSpPr/>
          <p:nvPr/>
        </p:nvSpPr>
        <p:spPr>
          <a:xfrm>
            <a:off x="325080" y="5760720"/>
            <a:ext cx="662364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这里声明的时候时包装类，传入的时候是基本类型，因为基本类型可以和包装类无缝转换</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275040" y="365760"/>
            <a:ext cx="8228160" cy="63936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data</a:t>
            </a:r>
            <a:r>
              <a:rPr b="0" lang="en-US" sz="1800" spc="-1" strike="noStrike">
                <a:solidFill>
                  <a:srgbClr val="000000"/>
                </a:solidFill>
                <a:latin typeface="Arial"/>
                <a:ea typeface="DejaVu Sans"/>
              </a:rPr>
              <a:t>指向新的</a:t>
            </a:r>
            <a:r>
              <a:rPr b="0" lang="en-US" sz="1800" spc="-1" strike="noStrike">
                <a:solidFill>
                  <a:srgbClr val="000000"/>
                </a:solidFill>
                <a:latin typeface="Arial"/>
                <a:ea typeface="DejaVu Sans"/>
              </a:rPr>
              <a:t>newData</a:t>
            </a:r>
            <a:r>
              <a:rPr b="0" lang="en-US" sz="1800" spc="-1" strike="noStrike">
                <a:solidFill>
                  <a:srgbClr val="000000"/>
                </a:solidFill>
                <a:latin typeface="Arial"/>
                <a:ea typeface="DejaVu Sans"/>
              </a:rPr>
              <a:t>后，</a:t>
            </a:r>
            <a:r>
              <a:rPr b="0" lang="en-US" sz="1800" spc="-1" strike="noStrike">
                <a:solidFill>
                  <a:srgbClr val="000000"/>
                </a:solidFill>
                <a:latin typeface="Arial"/>
                <a:ea typeface="DejaVu Sans"/>
              </a:rPr>
              <a:t>newData</a:t>
            </a:r>
            <a:r>
              <a:rPr b="0" lang="en-US" sz="1800" spc="-1" strike="noStrike">
                <a:solidFill>
                  <a:srgbClr val="000000"/>
                </a:solidFill>
                <a:latin typeface="Arial"/>
                <a:ea typeface="DejaVu Sans"/>
              </a:rPr>
              <a:t>不再使用而失效。原来的数组被垃圾回收机制回收</a:t>
            </a:r>
            <a:endParaRPr b="0" lang="en-US" sz="1800" spc="-1" strike="noStrike">
              <a:latin typeface="Arial"/>
            </a:endParaRPr>
          </a:p>
        </p:txBody>
      </p:sp>
      <p:pic>
        <p:nvPicPr>
          <p:cNvPr id="180" name="图片 141" descr=""/>
          <p:cNvPicPr/>
          <p:nvPr/>
        </p:nvPicPr>
        <p:blipFill>
          <a:blip r:embed="rId1"/>
          <a:stretch/>
        </p:blipFill>
        <p:spPr>
          <a:xfrm>
            <a:off x="182880" y="1074600"/>
            <a:ext cx="8851320" cy="4959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457200" y="274680"/>
            <a:ext cx="8228160" cy="1141560"/>
          </a:xfrm>
          <a:prstGeom prst="rect">
            <a:avLst/>
          </a:prstGeom>
          <a:noFill/>
          <a:ln>
            <a:noFill/>
          </a:ln>
        </p:spPr>
        <p:style>
          <a:lnRef idx="0"/>
          <a:fillRef idx="0"/>
          <a:effectRef idx="0"/>
          <a:fontRef idx="minor"/>
        </p:style>
      </p:sp>
      <p:pic>
        <p:nvPicPr>
          <p:cNvPr id="182" name="图片 143" descr=""/>
          <p:cNvPicPr/>
          <p:nvPr/>
        </p:nvPicPr>
        <p:blipFill>
          <a:blip r:embed="rId1"/>
          <a:stretch/>
        </p:blipFill>
        <p:spPr>
          <a:xfrm>
            <a:off x="113400" y="1209240"/>
            <a:ext cx="8755560" cy="49165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457200" y="274680"/>
            <a:ext cx="8228160" cy="63900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高阶项忽略低阶</a:t>
            </a:r>
            <a:endParaRPr b="0" lang="en-US" sz="1800" spc="-1" strike="noStrike">
              <a:latin typeface="Arial"/>
            </a:endParaRPr>
          </a:p>
        </p:txBody>
      </p:sp>
      <p:pic>
        <p:nvPicPr>
          <p:cNvPr id="184" name="图片 145" descr=""/>
          <p:cNvPicPr/>
          <p:nvPr/>
        </p:nvPicPr>
        <p:blipFill>
          <a:blip r:embed="rId1"/>
          <a:stretch/>
        </p:blipFill>
        <p:spPr>
          <a:xfrm>
            <a:off x="124560" y="1005840"/>
            <a:ext cx="8835840" cy="49366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74680"/>
            <a:ext cx="8228160" cy="7304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考虑最差情况</a:t>
            </a:r>
            <a:br/>
            <a:r>
              <a:rPr b="0" lang="en-US" sz="1800" spc="-1" strike="noStrike">
                <a:solidFill>
                  <a:srgbClr val="000000"/>
                </a:solidFill>
                <a:latin typeface="Arial"/>
                <a:ea typeface="DejaVu Sans"/>
              </a:rPr>
              <a:t>删除复杂度也是</a:t>
            </a:r>
            <a:r>
              <a:rPr b="0" lang="en-US" sz="1800" spc="-1" strike="noStrike">
                <a:solidFill>
                  <a:srgbClr val="000000"/>
                </a:solidFill>
                <a:latin typeface="Arial"/>
                <a:ea typeface="DejaVu Sans"/>
              </a:rPr>
              <a:t>O(n)</a:t>
            </a:r>
            <a:r>
              <a:rPr b="0" lang="en-US" sz="1800" spc="-1" strike="noStrike">
                <a:solidFill>
                  <a:srgbClr val="000000"/>
                </a:solidFill>
                <a:latin typeface="Arial"/>
                <a:ea typeface="DejaVu Sans"/>
              </a:rPr>
              <a:t>。修改复杂度是</a:t>
            </a:r>
            <a:r>
              <a:rPr b="0" lang="en-US" sz="1800" spc="-1" strike="noStrike">
                <a:solidFill>
                  <a:srgbClr val="000000"/>
                </a:solidFill>
                <a:latin typeface="Arial"/>
                <a:ea typeface="DejaVu Sans"/>
              </a:rPr>
              <a:t>O(1)</a:t>
            </a:r>
            <a:r>
              <a:rPr b="0" lang="en-US" sz="1800" spc="-1" strike="noStrike">
                <a:solidFill>
                  <a:srgbClr val="000000"/>
                </a:solidFill>
                <a:latin typeface="Arial"/>
                <a:ea typeface="DejaVu Sans"/>
              </a:rPr>
              <a:t>，支持随机访问</a:t>
            </a:r>
            <a:endParaRPr b="0" lang="en-US" sz="1800" spc="-1" strike="noStrike">
              <a:latin typeface="Arial"/>
            </a:endParaRPr>
          </a:p>
        </p:txBody>
      </p:sp>
      <p:pic>
        <p:nvPicPr>
          <p:cNvPr id="186" name="图片 147" descr=""/>
          <p:cNvPicPr/>
          <p:nvPr/>
        </p:nvPicPr>
        <p:blipFill>
          <a:blip r:embed="rId1"/>
          <a:stretch/>
        </p:blipFill>
        <p:spPr>
          <a:xfrm>
            <a:off x="91440" y="1105200"/>
            <a:ext cx="8744400" cy="49291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图片 148" descr=""/>
          <p:cNvPicPr/>
          <p:nvPr/>
        </p:nvPicPr>
        <p:blipFill>
          <a:blip r:embed="rId1"/>
          <a:stretch/>
        </p:blipFill>
        <p:spPr>
          <a:xfrm>
            <a:off x="33120" y="815040"/>
            <a:ext cx="9142920" cy="527652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457200" y="274680"/>
            <a:ext cx="8228160" cy="114156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均摊复杂度</a:t>
            </a:r>
            <a:endParaRPr b="0" lang="en-US" sz="1800" spc="-1" strike="noStrike">
              <a:latin typeface="Arial"/>
            </a:endParaRPr>
          </a:p>
        </p:txBody>
      </p:sp>
      <p:sp>
        <p:nvSpPr>
          <p:cNvPr id="189" name="CustomShape 2"/>
          <p:cNvSpPr/>
          <p:nvPr/>
        </p:nvSpPr>
        <p:spPr>
          <a:xfrm>
            <a:off x="457200" y="1604520"/>
            <a:ext cx="82285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DejaVu Sans"/>
              </a:rPr>
              <a:t>一个相对比较耗时的操作，如果能保证不会每次都触发的话，这个耗时操作的时间是可以分摊到其他基本操作的</a:t>
            </a:r>
            <a:endParaRPr b="0" lang="en-US" sz="1800" spc="-1" strike="noStrike">
              <a:latin typeface="Arial"/>
            </a:endParaRPr>
          </a:p>
        </p:txBody>
      </p:sp>
      <p:pic>
        <p:nvPicPr>
          <p:cNvPr id="190" name="图片 151" descr=""/>
          <p:cNvPicPr/>
          <p:nvPr/>
        </p:nvPicPr>
        <p:blipFill>
          <a:blip r:embed="rId1"/>
          <a:stretch/>
        </p:blipFill>
        <p:spPr>
          <a:xfrm>
            <a:off x="764640" y="2234520"/>
            <a:ext cx="7830000" cy="44398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图片 152" descr=""/>
          <p:cNvPicPr/>
          <p:nvPr/>
        </p:nvPicPr>
        <p:blipFill>
          <a:blip r:embed="rId1"/>
          <a:stretch/>
        </p:blipFill>
        <p:spPr>
          <a:xfrm>
            <a:off x="91440" y="1097280"/>
            <a:ext cx="8759160" cy="482472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457200" y="274680"/>
            <a:ext cx="8228160" cy="7304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特殊情况下，复杂度上升</a:t>
            </a:r>
            <a:endParaRPr b="0" lang="en-US" sz="1800" spc="-1" strike="noStrike">
              <a:latin typeface="Arial"/>
            </a:endParaRPr>
          </a:p>
        </p:txBody>
      </p:sp>
      <p:pic>
        <p:nvPicPr>
          <p:cNvPr id="193" name="图片 154" descr=""/>
          <p:cNvPicPr/>
          <p:nvPr/>
        </p:nvPicPr>
        <p:blipFill>
          <a:blip r:embed="rId1"/>
          <a:stretch/>
        </p:blipFill>
        <p:spPr>
          <a:xfrm>
            <a:off x="182880" y="1112040"/>
            <a:ext cx="8835840" cy="492228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457200" y="274680"/>
            <a:ext cx="8228160" cy="63900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用懒算法，防止复杂度震荡</a:t>
            </a:r>
            <a:endParaRPr b="0" lang="en-US" sz="1800" spc="-1" strike="noStrike">
              <a:latin typeface="Arial"/>
            </a:endParaRPr>
          </a:p>
        </p:txBody>
      </p:sp>
      <p:pic>
        <p:nvPicPr>
          <p:cNvPr id="195" name="图片 156" descr=""/>
          <p:cNvPicPr/>
          <p:nvPr/>
        </p:nvPicPr>
        <p:blipFill>
          <a:blip r:embed="rId1"/>
          <a:stretch/>
        </p:blipFill>
        <p:spPr>
          <a:xfrm>
            <a:off x="33120" y="931680"/>
            <a:ext cx="9142920" cy="50432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2" descr=""/>
          <p:cNvPicPr/>
          <p:nvPr/>
        </p:nvPicPr>
        <p:blipFill>
          <a:blip r:embed="rId1"/>
          <a:stretch/>
        </p:blipFill>
        <p:spPr>
          <a:xfrm>
            <a:off x="155520" y="987120"/>
            <a:ext cx="8774280" cy="48690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图片 157" descr=""/>
          <p:cNvPicPr/>
          <p:nvPr/>
        </p:nvPicPr>
        <p:blipFill>
          <a:blip r:embed="rId1"/>
          <a:stretch/>
        </p:blipFill>
        <p:spPr>
          <a:xfrm>
            <a:off x="0" y="182880"/>
            <a:ext cx="3934440" cy="2632680"/>
          </a:xfrm>
          <a:prstGeom prst="rect">
            <a:avLst/>
          </a:prstGeom>
          <a:ln>
            <a:solidFill>
              <a:srgbClr val="3465a4"/>
            </a:solidFill>
          </a:ln>
        </p:spPr>
      </p:pic>
      <p:sp>
        <p:nvSpPr>
          <p:cNvPr id="197" name="CustomShape 1"/>
          <p:cNvSpPr/>
          <p:nvPr/>
        </p:nvSpPr>
        <p:spPr>
          <a:xfrm>
            <a:off x="92160" y="1737720"/>
            <a:ext cx="1187280" cy="36468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同一端</a:t>
            </a:r>
            <a:endParaRPr b="0" lang="en-US" sz="1800" spc="-1" strike="noStrike">
              <a:latin typeface="Arial"/>
            </a:endParaRPr>
          </a:p>
        </p:txBody>
      </p:sp>
      <p:pic>
        <p:nvPicPr>
          <p:cNvPr id="198" name="图片 159" descr=""/>
          <p:cNvPicPr/>
          <p:nvPr/>
        </p:nvPicPr>
        <p:blipFill>
          <a:blip r:embed="rId2"/>
          <a:stretch/>
        </p:blipFill>
        <p:spPr>
          <a:xfrm>
            <a:off x="4023360" y="46440"/>
            <a:ext cx="4957200" cy="2787480"/>
          </a:xfrm>
          <a:prstGeom prst="rect">
            <a:avLst/>
          </a:prstGeom>
          <a:ln>
            <a:solidFill>
              <a:srgbClr val="3465a4"/>
            </a:solidFill>
          </a:ln>
        </p:spPr>
      </p:pic>
      <p:pic>
        <p:nvPicPr>
          <p:cNvPr id="199" name="图片 160" descr=""/>
          <p:cNvPicPr/>
          <p:nvPr/>
        </p:nvPicPr>
        <p:blipFill>
          <a:blip r:embed="rId3"/>
          <a:stretch/>
        </p:blipFill>
        <p:spPr>
          <a:xfrm>
            <a:off x="50040" y="3441600"/>
            <a:ext cx="4388400" cy="2407680"/>
          </a:xfrm>
          <a:prstGeom prst="rect">
            <a:avLst/>
          </a:prstGeom>
          <a:ln>
            <a:solidFill>
              <a:srgbClr val="3465a4"/>
            </a:solidFill>
          </a:ln>
        </p:spPr>
      </p:pic>
      <p:pic>
        <p:nvPicPr>
          <p:cNvPr id="200" name="图片 161" descr=""/>
          <p:cNvPicPr/>
          <p:nvPr/>
        </p:nvPicPr>
        <p:blipFill>
          <a:blip r:embed="rId4"/>
          <a:stretch/>
        </p:blipFill>
        <p:spPr>
          <a:xfrm>
            <a:off x="4663440" y="3610440"/>
            <a:ext cx="4114080" cy="2149560"/>
          </a:xfrm>
          <a:prstGeom prst="rect">
            <a:avLst/>
          </a:prstGeom>
          <a:ln>
            <a:solidFill>
              <a:srgbClr val="3465a4"/>
            </a:solid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图片 162" descr=""/>
          <p:cNvPicPr/>
          <p:nvPr/>
        </p:nvPicPr>
        <p:blipFill>
          <a:blip r:embed="rId1"/>
          <a:stretch/>
        </p:blipFill>
        <p:spPr>
          <a:xfrm>
            <a:off x="91440" y="701280"/>
            <a:ext cx="8961840" cy="533304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457200" y="274680"/>
            <a:ext cx="8228160" cy="7304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设计方案：接口类</a:t>
            </a:r>
            <a:r>
              <a:rPr b="0" lang="en-US" sz="1800" spc="-1" strike="noStrike">
                <a:solidFill>
                  <a:srgbClr val="000000"/>
                </a:solidFill>
                <a:latin typeface="Arial"/>
                <a:ea typeface="DejaVu Sans"/>
              </a:rPr>
              <a:t>Stack</a:t>
            </a:r>
            <a:r>
              <a:rPr b="0" lang="en-US" sz="1800" spc="-1" strike="noStrike">
                <a:solidFill>
                  <a:srgbClr val="000000"/>
                </a:solidFill>
                <a:latin typeface="Arial"/>
                <a:ea typeface="DejaVu Sans"/>
              </a:rPr>
              <a:t>中定义下列方法，在</a:t>
            </a:r>
            <a:r>
              <a:rPr b="0" lang="en-US" sz="1800" spc="-1" strike="noStrike">
                <a:solidFill>
                  <a:srgbClr val="000000"/>
                </a:solidFill>
                <a:latin typeface="Arial"/>
                <a:ea typeface="DejaVu Sans"/>
              </a:rPr>
              <a:t>ArrayStack</a:t>
            </a:r>
            <a:r>
              <a:rPr b="0" lang="en-US" sz="1800" spc="-1" strike="noStrike">
                <a:solidFill>
                  <a:srgbClr val="000000"/>
                </a:solidFill>
                <a:latin typeface="Arial"/>
                <a:ea typeface="DejaVu Sans"/>
              </a:rPr>
              <a:t>泛型类中实现。</a:t>
            </a:r>
            <a:r>
              <a:rPr b="0" lang="en-US" sz="1800" spc="-1" strike="noStrike">
                <a:solidFill>
                  <a:srgbClr val="000000"/>
                </a:solidFill>
                <a:latin typeface="Arial"/>
                <a:ea typeface="DejaVu Sans"/>
              </a:rPr>
              <a:t>ArrayStack</a:t>
            </a:r>
            <a:r>
              <a:rPr b="0" lang="en-US" sz="1800" spc="-1" strike="noStrike">
                <a:solidFill>
                  <a:srgbClr val="000000"/>
                </a:solidFill>
                <a:latin typeface="Arial"/>
                <a:ea typeface="DejaVu Sans"/>
              </a:rPr>
              <a:t>基于之前定义的动态数组</a:t>
            </a:r>
            <a:r>
              <a:rPr b="0" lang="en-US" sz="1800" spc="-1" strike="noStrike">
                <a:solidFill>
                  <a:srgbClr val="000000"/>
                </a:solidFill>
                <a:latin typeface="Arial"/>
                <a:ea typeface="DejaVu Sans"/>
              </a:rPr>
              <a:t>Array</a:t>
            </a:r>
            <a:r>
              <a:rPr b="0" lang="en-US" sz="1800" spc="-1" strike="noStrike">
                <a:solidFill>
                  <a:srgbClr val="000000"/>
                </a:solidFill>
                <a:latin typeface="Arial"/>
                <a:ea typeface="DejaVu Sans"/>
              </a:rPr>
              <a:t>实现</a:t>
            </a:r>
            <a:endParaRPr b="0" lang="en-US" sz="1800" spc="-1" strike="noStrike">
              <a:latin typeface="Arial"/>
            </a:endParaRPr>
          </a:p>
        </p:txBody>
      </p:sp>
      <p:pic>
        <p:nvPicPr>
          <p:cNvPr id="203" name="图片 164" descr=""/>
          <p:cNvPicPr/>
          <p:nvPr/>
        </p:nvPicPr>
        <p:blipFill>
          <a:blip r:embed="rId1"/>
          <a:stretch/>
        </p:blipFill>
        <p:spPr>
          <a:xfrm>
            <a:off x="457200" y="1416960"/>
            <a:ext cx="7181280" cy="481284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Picture 2" descr=""/>
          <p:cNvPicPr/>
          <p:nvPr/>
        </p:nvPicPr>
        <p:blipFill>
          <a:blip r:embed="rId1"/>
          <a:stretch/>
        </p:blipFill>
        <p:spPr>
          <a:xfrm>
            <a:off x="1585800" y="509760"/>
            <a:ext cx="5971320" cy="583812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95640" y="188640"/>
            <a:ext cx="8228160" cy="3452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使用战可以解决的典型题目：括号匹配</a:t>
            </a:r>
            <a:endParaRPr b="0" lang="en-US" sz="1800" spc="-1" strike="noStrike">
              <a:latin typeface="Arial"/>
            </a:endParaRPr>
          </a:p>
        </p:txBody>
      </p:sp>
      <p:pic>
        <p:nvPicPr>
          <p:cNvPr id="206" name="Picture 2" descr=""/>
          <p:cNvPicPr/>
          <p:nvPr/>
        </p:nvPicPr>
        <p:blipFill>
          <a:blip r:embed="rId1"/>
          <a:stretch/>
        </p:blipFill>
        <p:spPr>
          <a:xfrm>
            <a:off x="156240" y="604440"/>
            <a:ext cx="4919040" cy="2916720"/>
          </a:xfrm>
          <a:prstGeom prst="rect">
            <a:avLst/>
          </a:prstGeom>
          <a:ln w="9360">
            <a:solidFill>
              <a:schemeClr val="tx1"/>
            </a:solidFill>
            <a:miter/>
          </a:ln>
        </p:spPr>
      </p:pic>
      <p:pic>
        <p:nvPicPr>
          <p:cNvPr id="207" name="Picture 3" descr=""/>
          <p:cNvPicPr/>
          <p:nvPr/>
        </p:nvPicPr>
        <p:blipFill>
          <a:blip r:embed="rId2"/>
          <a:stretch/>
        </p:blipFill>
        <p:spPr>
          <a:xfrm>
            <a:off x="156240" y="3521880"/>
            <a:ext cx="4919040" cy="2649240"/>
          </a:xfrm>
          <a:prstGeom prst="rect">
            <a:avLst/>
          </a:prstGeom>
          <a:ln w="9360">
            <a:solidFill>
              <a:schemeClr val="tx1"/>
            </a:solidFill>
            <a:miter/>
          </a:ln>
        </p:spPr>
      </p:pic>
      <p:sp>
        <p:nvSpPr>
          <p:cNvPr id="208" name="CustomShape 2"/>
          <p:cNvSpPr/>
          <p:nvPr/>
        </p:nvSpPr>
        <p:spPr>
          <a:xfrm>
            <a:off x="5144040" y="604440"/>
            <a:ext cx="3750120" cy="1959480"/>
          </a:xfrm>
          <a:prstGeom prst="rect">
            <a:avLst/>
          </a:prstGeom>
          <a:noFill/>
          <a:ln>
            <a:noFill/>
          </a:ln>
        </p:spPr>
        <p:style>
          <a:lnRef idx="0"/>
          <a:fillRef idx="0"/>
          <a:effectRef idx="0"/>
          <a:fontRef idx="minor"/>
        </p:style>
        <p:txBody>
          <a:bodyPr lIns="0" rIns="0" tIns="0" bIns="0"/>
          <a:p>
            <a:pPr>
              <a:lnSpc>
                <a:spcPct val="100000"/>
              </a:lnSpc>
            </a:pPr>
            <a:r>
              <a:rPr b="0" lang="en-US" sz="1600" spc="-1" strike="noStrike">
                <a:solidFill>
                  <a:srgbClr val="000000"/>
                </a:solidFill>
                <a:latin typeface="Arial"/>
                <a:ea typeface="DejaVu Sans"/>
              </a:rPr>
              <a:t>将括号依次压入战，当遇到右括号时候，就和战顶元素比较，如果能匹配，就将其出站，最后如果战内没有元素，则满足</a:t>
            </a:r>
            <a:endParaRPr b="0" lang="en-US" sz="1600" spc="-1" strike="noStrike">
              <a:latin typeface="Arial"/>
            </a:endParaRPr>
          </a:p>
          <a:p>
            <a:pPr>
              <a:lnSpc>
                <a:spcPct val="100000"/>
              </a:lnSpc>
            </a:pPr>
            <a:r>
              <a:rPr b="0" lang="en-US" sz="1600" spc="-1" strike="noStrike">
                <a:solidFill>
                  <a:srgbClr val="000000"/>
                </a:solidFill>
                <a:latin typeface="Arial"/>
                <a:ea typeface="DejaVu Sans"/>
              </a:rPr>
              <a:t>LeetCode</a:t>
            </a:r>
            <a:r>
              <a:rPr b="0" lang="en-US" sz="1600" spc="-1" strike="noStrike">
                <a:solidFill>
                  <a:srgbClr val="000000"/>
                </a:solidFill>
                <a:latin typeface="Arial"/>
                <a:ea typeface="DejaVu Sans"/>
              </a:rPr>
              <a:t>中根据你的类创建对象，然后自定义</a:t>
            </a:r>
            <a:r>
              <a:rPr b="0" lang="en-US" sz="1600" spc="-1" strike="noStrike">
                <a:solidFill>
                  <a:srgbClr val="000000"/>
                </a:solidFill>
                <a:latin typeface="Arial"/>
                <a:ea typeface="DejaVu Sans"/>
              </a:rPr>
              <a:t>main</a:t>
            </a:r>
            <a:r>
              <a:rPr b="0" lang="en-US" sz="1600" spc="-1" strike="noStrike">
                <a:solidFill>
                  <a:srgbClr val="000000"/>
                </a:solidFill>
                <a:latin typeface="Arial"/>
                <a:ea typeface="DejaVu Sans"/>
              </a:rPr>
              <a:t>函数访问。所以不能写为</a:t>
            </a:r>
            <a:r>
              <a:rPr b="0" lang="en-US" sz="1600" spc="-1" strike="noStrike">
                <a:solidFill>
                  <a:srgbClr val="000000"/>
                </a:solidFill>
                <a:latin typeface="Arial"/>
                <a:ea typeface="DejaVu Sans"/>
              </a:rPr>
              <a:t>private</a:t>
            </a:r>
            <a:r>
              <a:rPr b="0" lang="en-US" sz="1600" spc="-1" strike="noStrike">
                <a:solidFill>
                  <a:srgbClr val="000000"/>
                </a:solidFill>
                <a:latin typeface="Arial"/>
                <a:ea typeface="DejaVu Sans"/>
              </a:rPr>
              <a:t>类型</a:t>
            </a:r>
            <a:endParaRPr b="0" lang="en-US" sz="1600" spc="-1" strike="noStrike">
              <a:latin typeface="Arial"/>
            </a:endParaRPr>
          </a:p>
          <a:p>
            <a:pPr>
              <a:lnSpc>
                <a:spcPct val="100000"/>
              </a:lnSpc>
            </a:pPr>
            <a:r>
              <a:rPr b="0" lang="en-US" sz="1600" spc="-1" strike="noStrike">
                <a:solidFill>
                  <a:srgbClr val="000000"/>
                </a:solidFill>
                <a:latin typeface="Arial"/>
                <a:ea typeface="DejaVu Sans"/>
              </a:rPr>
              <a:t>如果不用</a:t>
            </a:r>
            <a:r>
              <a:rPr b="0" lang="en-US" sz="1600" spc="-1" strike="noStrike">
                <a:solidFill>
                  <a:srgbClr val="000000"/>
                </a:solidFill>
                <a:latin typeface="Arial"/>
                <a:ea typeface="DejaVu Sans"/>
              </a:rPr>
              <a:t>java</a:t>
            </a:r>
            <a:r>
              <a:rPr b="0" lang="en-US" sz="1600" spc="-1" strike="noStrike">
                <a:solidFill>
                  <a:srgbClr val="000000"/>
                </a:solidFill>
                <a:latin typeface="Arial"/>
                <a:ea typeface="DejaVu Sans"/>
              </a:rPr>
              <a:t>的包，可以将其他类定义为</a:t>
            </a:r>
            <a:r>
              <a:rPr b="0" lang="en-US" sz="1600" spc="-1" strike="noStrike">
                <a:solidFill>
                  <a:srgbClr val="000000"/>
                </a:solidFill>
                <a:latin typeface="Arial"/>
                <a:ea typeface="DejaVu Sans"/>
              </a:rPr>
              <a:t>solution</a:t>
            </a:r>
            <a:r>
              <a:rPr b="0" lang="en-US" sz="1600" spc="-1" strike="noStrike">
                <a:solidFill>
                  <a:srgbClr val="000000"/>
                </a:solidFill>
                <a:latin typeface="Arial"/>
                <a:ea typeface="DejaVu Sans"/>
              </a:rPr>
              <a:t>的内部类</a:t>
            </a:r>
            <a:endParaRPr b="0" lang="en-US" sz="1600" spc="-1" strike="noStrike">
              <a:latin typeface="Arial"/>
            </a:endParaRPr>
          </a:p>
        </p:txBody>
      </p:sp>
      <p:pic>
        <p:nvPicPr>
          <p:cNvPr id="209" name="Picture 4" descr=""/>
          <p:cNvPicPr/>
          <p:nvPr/>
        </p:nvPicPr>
        <p:blipFill>
          <a:blip r:embed="rId3"/>
          <a:stretch/>
        </p:blipFill>
        <p:spPr>
          <a:xfrm>
            <a:off x="5151960" y="2637000"/>
            <a:ext cx="3923280" cy="384984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457200" y="274680"/>
            <a:ext cx="8228160" cy="7052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队列是先进先出的数据结构 </a:t>
            </a:r>
            <a:r>
              <a:rPr b="0" lang="en-US" sz="1800" spc="-1" strike="noStrike">
                <a:solidFill>
                  <a:srgbClr val="000000"/>
                </a:solidFill>
                <a:latin typeface="Arial"/>
                <a:ea typeface="DejaVu Sans"/>
              </a:rPr>
              <a:t>First In First Out (FIFO)</a:t>
            </a:r>
            <a:endParaRPr b="0" lang="en-US" sz="1800" spc="-1" strike="noStrike">
              <a:latin typeface="Arial"/>
            </a:endParaRPr>
          </a:p>
        </p:txBody>
      </p:sp>
      <p:pic>
        <p:nvPicPr>
          <p:cNvPr id="211" name="Picture 2" descr=""/>
          <p:cNvPicPr/>
          <p:nvPr/>
        </p:nvPicPr>
        <p:blipFill>
          <a:blip r:embed="rId1"/>
          <a:stretch/>
        </p:blipFill>
        <p:spPr>
          <a:xfrm>
            <a:off x="423720" y="1176480"/>
            <a:ext cx="8295480" cy="450468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457200" y="274680"/>
            <a:ext cx="8290440" cy="489240"/>
          </a:xfrm>
          <a:prstGeom prst="rect">
            <a:avLst/>
          </a:prstGeom>
          <a:noFill/>
          <a:ln>
            <a:noFill/>
          </a:ln>
        </p:spPr>
        <p:style>
          <a:lnRef idx="0"/>
          <a:fillRef idx="0"/>
          <a:effectRef idx="0"/>
          <a:fontRef idx="minor"/>
        </p:style>
      </p:sp>
      <p:pic>
        <p:nvPicPr>
          <p:cNvPr id="213" name="Picture 2" descr=""/>
          <p:cNvPicPr/>
          <p:nvPr/>
        </p:nvPicPr>
        <p:blipFill>
          <a:blip r:embed="rId1"/>
          <a:stretch/>
        </p:blipFill>
        <p:spPr>
          <a:xfrm>
            <a:off x="539640" y="833400"/>
            <a:ext cx="8280720" cy="547524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Picture 2" descr=""/>
          <p:cNvPicPr/>
          <p:nvPr/>
        </p:nvPicPr>
        <p:blipFill>
          <a:blip r:embed="rId1"/>
          <a:stretch/>
        </p:blipFill>
        <p:spPr>
          <a:xfrm>
            <a:off x="1475640" y="692640"/>
            <a:ext cx="5942880" cy="509508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Picture 5" descr=""/>
          <p:cNvPicPr/>
          <p:nvPr/>
        </p:nvPicPr>
        <p:blipFill>
          <a:blip r:embed="rId1"/>
          <a:stretch/>
        </p:blipFill>
        <p:spPr>
          <a:xfrm>
            <a:off x="4426200" y="925920"/>
            <a:ext cx="4626360" cy="2978640"/>
          </a:xfrm>
          <a:prstGeom prst="rect">
            <a:avLst/>
          </a:prstGeom>
          <a:ln w="9360">
            <a:solidFill>
              <a:schemeClr val="tx1"/>
            </a:solidFill>
            <a:miter/>
          </a:ln>
        </p:spPr>
      </p:pic>
      <p:sp>
        <p:nvSpPr>
          <p:cNvPr id="216" name="CustomShape 1"/>
          <p:cNvSpPr/>
          <p:nvPr/>
        </p:nvSpPr>
        <p:spPr>
          <a:xfrm>
            <a:off x="457200" y="274680"/>
            <a:ext cx="8228160" cy="5342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每次出队后其他元素位置不变，</a:t>
            </a:r>
            <a:r>
              <a:rPr b="0" lang="en-US" sz="1800" spc="-1" strike="noStrike">
                <a:solidFill>
                  <a:srgbClr val="000000"/>
                </a:solidFill>
                <a:latin typeface="Arial"/>
                <a:ea typeface="DejaVu Sans"/>
              </a:rPr>
              <a:t>front</a:t>
            </a:r>
            <a:r>
              <a:rPr b="0" lang="en-US" sz="1800" spc="-1" strike="noStrike">
                <a:solidFill>
                  <a:srgbClr val="000000"/>
                </a:solidFill>
                <a:latin typeface="Arial"/>
                <a:ea typeface="DejaVu Sans"/>
              </a:rPr>
              <a:t>指向</a:t>
            </a: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tail</a:t>
            </a:r>
            <a:r>
              <a:rPr b="0" lang="en-US" sz="1800" spc="-1" strike="noStrike">
                <a:solidFill>
                  <a:srgbClr val="000000"/>
                </a:solidFill>
                <a:latin typeface="Arial"/>
                <a:ea typeface="DejaVu Sans"/>
              </a:rPr>
              <a:t>到最后的位置时，指向前面空位</a:t>
            </a:r>
            <a:br/>
            <a:r>
              <a:rPr b="0" lang="en-US" sz="1800" spc="-1" strike="noStrike">
                <a:solidFill>
                  <a:srgbClr val="000000"/>
                </a:solidFill>
                <a:latin typeface="Arial"/>
                <a:ea typeface="DejaVu Sans"/>
              </a:rPr>
              <a:t>队列里需要空出一个元素使得队首和队尾可以分开</a:t>
            </a:r>
            <a:endParaRPr b="0" lang="en-US" sz="1800" spc="-1" strike="noStrike">
              <a:latin typeface="Arial"/>
            </a:endParaRPr>
          </a:p>
        </p:txBody>
      </p:sp>
      <p:pic>
        <p:nvPicPr>
          <p:cNvPr id="217" name="Picture 2" descr=""/>
          <p:cNvPicPr/>
          <p:nvPr/>
        </p:nvPicPr>
        <p:blipFill>
          <a:blip r:embed="rId2"/>
          <a:stretch/>
        </p:blipFill>
        <p:spPr>
          <a:xfrm>
            <a:off x="241560" y="925920"/>
            <a:ext cx="4127040" cy="2978640"/>
          </a:xfrm>
          <a:prstGeom prst="rect">
            <a:avLst/>
          </a:prstGeom>
          <a:ln w="3240">
            <a:solidFill>
              <a:schemeClr val="tx1"/>
            </a:solidFill>
            <a:miter/>
          </a:ln>
        </p:spPr>
      </p:pic>
      <p:sp>
        <p:nvSpPr>
          <p:cNvPr id="218" name="CustomShape 2"/>
          <p:cNvSpPr/>
          <p:nvPr/>
        </p:nvSpPr>
        <p:spPr>
          <a:xfrm>
            <a:off x="4572000" y="1556640"/>
            <a:ext cx="410364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19" name="CustomShape 3"/>
          <p:cNvSpPr/>
          <p:nvPr/>
        </p:nvSpPr>
        <p:spPr>
          <a:xfrm>
            <a:off x="241560" y="4365000"/>
            <a:ext cx="872244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注意使用</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2" descr=""/>
          <p:cNvPicPr/>
          <p:nvPr/>
        </p:nvPicPr>
        <p:blipFill>
          <a:blip r:embed="rId1"/>
          <a:stretch/>
        </p:blipFill>
        <p:spPr>
          <a:xfrm>
            <a:off x="429480" y="140760"/>
            <a:ext cx="7427880" cy="3333600"/>
          </a:xfrm>
          <a:prstGeom prst="rect">
            <a:avLst/>
          </a:prstGeom>
          <a:ln>
            <a:noFill/>
          </a:ln>
        </p:spPr>
      </p:pic>
      <p:sp>
        <p:nvSpPr>
          <p:cNvPr id="221" name="CustomShape 1"/>
          <p:cNvSpPr/>
          <p:nvPr/>
        </p:nvSpPr>
        <p:spPr>
          <a:xfrm>
            <a:off x="5724000" y="692640"/>
            <a:ext cx="196272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这里</a:t>
            </a:r>
            <a:r>
              <a:rPr b="0" lang="en-US" sz="1200" spc="-1" strike="noStrike">
                <a:solidFill>
                  <a:srgbClr val="ff0000"/>
                </a:solidFill>
                <a:latin typeface="Arial"/>
                <a:ea typeface="DejaVu Sans"/>
              </a:rPr>
              <a:t>Queue</a:t>
            </a:r>
            <a:r>
              <a:rPr b="0" lang="en-US" sz="1200" spc="-1" strike="noStrike">
                <a:solidFill>
                  <a:srgbClr val="ff0000"/>
                </a:solidFill>
                <a:latin typeface="Arial"/>
                <a:ea typeface="DejaVu Sans"/>
              </a:rPr>
              <a:t>为父类，可以传入其子类</a:t>
            </a:r>
            <a:r>
              <a:rPr b="0" lang="en-US" sz="1200" spc="-1" strike="noStrike">
                <a:solidFill>
                  <a:srgbClr val="ff0000"/>
                </a:solidFill>
                <a:latin typeface="Arial"/>
                <a:ea typeface="DejaVu Sans"/>
              </a:rPr>
              <a:t>ArrayQueue</a:t>
            </a:r>
            <a:r>
              <a:rPr b="0" lang="en-US" sz="1200" spc="-1" strike="noStrike">
                <a:solidFill>
                  <a:srgbClr val="ff0000"/>
                </a:solidFill>
                <a:latin typeface="Arial"/>
                <a:ea typeface="DejaVu Sans"/>
              </a:rPr>
              <a:t>和</a:t>
            </a:r>
            <a:r>
              <a:rPr b="0" lang="en-US" sz="1200" spc="-1" strike="noStrike">
                <a:solidFill>
                  <a:srgbClr val="ff0000"/>
                </a:solidFill>
                <a:latin typeface="Arial"/>
                <a:ea typeface="DejaVu Sans"/>
              </a:rPr>
              <a:t>LoopQueue</a:t>
            </a:r>
            <a:endParaRPr b="0" lang="en-US" sz="1200" spc="-1" strike="noStrike">
              <a:latin typeface="Arial"/>
            </a:endParaRPr>
          </a:p>
        </p:txBody>
      </p:sp>
      <p:pic>
        <p:nvPicPr>
          <p:cNvPr id="222" name="Picture 3" descr=""/>
          <p:cNvPicPr/>
          <p:nvPr/>
        </p:nvPicPr>
        <p:blipFill>
          <a:blip r:embed="rId2"/>
          <a:stretch/>
        </p:blipFill>
        <p:spPr>
          <a:xfrm>
            <a:off x="429480" y="3645000"/>
            <a:ext cx="5184000" cy="2631240"/>
          </a:xfrm>
          <a:prstGeom prst="rect">
            <a:avLst/>
          </a:prstGeom>
          <a:ln>
            <a:noFill/>
          </a:ln>
        </p:spPr>
      </p:pic>
      <p:sp>
        <p:nvSpPr>
          <p:cNvPr id="223" name="CustomShape 2"/>
          <p:cNvSpPr/>
          <p:nvPr/>
        </p:nvSpPr>
        <p:spPr>
          <a:xfrm>
            <a:off x="3564000" y="955440"/>
            <a:ext cx="1367280" cy="272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纳秒，为</a:t>
            </a:r>
            <a:r>
              <a:rPr b="0" lang="en-US" sz="1200" spc="-1" strike="noStrike">
                <a:solidFill>
                  <a:srgbClr val="ff0000"/>
                </a:solidFill>
                <a:latin typeface="Arial"/>
                <a:ea typeface="DejaVu Sans"/>
              </a:rPr>
              <a:t>long</a:t>
            </a:r>
            <a:r>
              <a:rPr b="0" lang="en-US" sz="1200" spc="-1" strike="noStrike">
                <a:solidFill>
                  <a:srgbClr val="ff0000"/>
                </a:solidFill>
                <a:latin typeface="Arial"/>
                <a:ea typeface="DejaVu Sans"/>
              </a:rPr>
              <a:t>型</a:t>
            </a:r>
            <a:endParaRPr b="0" lang="en-US" sz="1200" spc="-1" strike="noStrike">
              <a:latin typeface="Arial"/>
            </a:endParaRPr>
          </a:p>
        </p:txBody>
      </p:sp>
      <p:sp>
        <p:nvSpPr>
          <p:cNvPr id="224" name="CustomShape 3"/>
          <p:cNvSpPr/>
          <p:nvPr/>
        </p:nvSpPr>
        <p:spPr>
          <a:xfrm>
            <a:off x="3348000" y="1246320"/>
            <a:ext cx="1367280" cy="272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生成随机数</a:t>
            </a:r>
            <a:endParaRPr b="0" lang="en-US" sz="1200" spc="-1" strike="noStrike">
              <a:latin typeface="Arial"/>
            </a:endParaRPr>
          </a:p>
        </p:txBody>
      </p:sp>
      <p:sp>
        <p:nvSpPr>
          <p:cNvPr id="225" name="CustomShape 4"/>
          <p:cNvSpPr/>
          <p:nvPr/>
        </p:nvSpPr>
        <p:spPr>
          <a:xfrm>
            <a:off x="4644000" y="1800000"/>
            <a:ext cx="1583280" cy="272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检查入队出队时间</a:t>
            </a:r>
            <a:endParaRPr b="0" lang="en-US" sz="12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Picture 2" descr=""/>
          <p:cNvPicPr/>
          <p:nvPr/>
        </p:nvPicPr>
        <p:blipFill>
          <a:blip r:embed="rId1"/>
          <a:stretch/>
        </p:blipFill>
        <p:spPr>
          <a:xfrm>
            <a:off x="457200" y="838080"/>
            <a:ext cx="8519040" cy="48294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2" descr=""/>
          <p:cNvPicPr/>
          <p:nvPr/>
        </p:nvPicPr>
        <p:blipFill>
          <a:blip r:embed="rId1"/>
          <a:stretch/>
        </p:blipFill>
        <p:spPr>
          <a:xfrm>
            <a:off x="1187640" y="332640"/>
            <a:ext cx="6589080" cy="5256000"/>
          </a:xfrm>
          <a:prstGeom prst="rect">
            <a:avLst/>
          </a:prstGeom>
          <a:ln>
            <a:noFill/>
          </a:ln>
        </p:spPr>
      </p:pic>
      <p:sp>
        <p:nvSpPr>
          <p:cNvPr id="227" name="CustomShape 1"/>
          <p:cNvSpPr/>
          <p:nvPr/>
        </p:nvSpPr>
        <p:spPr>
          <a:xfrm>
            <a:off x="2003400" y="1855800"/>
            <a:ext cx="1367280" cy="272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不是真正的动态</a:t>
            </a:r>
            <a:endParaRPr b="0" lang="en-US" sz="12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2" descr=""/>
          <p:cNvPicPr/>
          <p:nvPr/>
        </p:nvPicPr>
        <p:blipFill>
          <a:blip r:embed="rId1"/>
          <a:stretch/>
        </p:blipFill>
        <p:spPr>
          <a:xfrm>
            <a:off x="187920" y="115920"/>
            <a:ext cx="4239360" cy="3487320"/>
          </a:xfrm>
          <a:prstGeom prst="rect">
            <a:avLst/>
          </a:prstGeom>
          <a:ln w="9360">
            <a:solidFill>
              <a:schemeClr val="tx1"/>
            </a:solidFill>
            <a:miter/>
          </a:ln>
        </p:spPr>
      </p:pic>
      <p:pic>
        <p:nvPicPr>
          <p:cNvPr id="229" name="Picture 3" descr=""/>
          <p:cNvPicPr/>
          <p:nvPr/>
        </p:nvPicPr>
        <p:blipFill>
          <a:blip r:embed="rId2"/>
          <a:stretch/>
        </p:blipFill>
        <p:spPr>
          <a:xfrm>
            <a:off x="4919040" y="95760"/>
            <a:ext cx="3969720" cy="3537000"/>
          </a:xfrm>
          <a:prstGeom prst="rect">
            <a:avLst/>
          </a:prstGeom>
          <a:ln w="9360">
            <a:solidFill>
              <a:schemeClr val="tx1"/>
            </a:solidFill>
            <a:miter/>
          </a:ln>
        </p:spPr>
      </p:pic>
      <p:pic>
        <p:nvPicPr>
          <p:cNvPr id="230" name="Picture 4" descr=""/>
          <p:cNvPicPr/>
          <p:nvPr/>
        </p:nvPicPr>
        <p:blipFill>
          <a:blip r:embed="rId3"/>
          <a:stretch/>
        </p:blipFill>
        <p:spPr>
          <a:xfrm>
            <a:off x="164520" y="3717000"/>
            <a:ext cx="4615920" cy="2736360"/>
          </a:xfrm>
          <a:prstGeom prst="rect">
            <a:avLst/>
          </a:prstGeom>
          <a:ln w="9360">
            <a:solidFill>
              <a:schemeClr val="tx1"/>
            </a:solidFill>
            <a:miter/>
          </a:ln>
        </p:spPr>
      </p:pic>
      <p:sp>
        <p:nvSpPr>
          <p:cNvPr id="231" name="CustomShape 1"/>
          <p:cNvSpPr/>
          <p:nvPr/>
        </p:nvSpPr>
        <p:spPr>
          <a:xfrm>
            <a:off x="323640" y="5733360"/>
            <a:ext cx="1583280" cy="27252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ff0000"/>
                </a:solidFill>
                <a:latin typeface="Arial"/>
                <a:ea typeface="DejaVu Sans"/>
              </a:rPr>
              <a:t>将</a:t>
            </a:r>
            <a:r>
              <a:rPr b="1" lang="en-US" sz="1200" spc="-1" strike="noStrike">
                <a:solidFill>
                  <a:srgbClr val="ff0000"/>
                </a:solidFill>
                <a:latin typeface="Arial"/>
                <a:ea typeface="DejaVu Sans"/>
              </a:rPr>
              <a:t>head</a:t>
            </a:r>
            <a:r>
              <a:rPr b="1" lang="en-US" sz="1200" spc="-1" strike="noStrike">
                <a:solidFill>
                  <a:srgbClr val="ff0000"/>
                </a:solidFill>
                <a:latin typeface="Arial"/>
                <a:ea typeface="DejaVu Sans"/>
              </a:rPr>
              <a:t>指向</a:t>
            </a:r>
            <a:r>
              <a:rPr b="1" lang="en-US" sz="1200" spc="-1" strike="noStrike">
                <a:solidFill>
                  <a:srgbClr val="ff0000"/>
                </a:solidFill>
                <a:latin typeface="Arial"/>
                <a:ea typeface="DejaVu Sans"/>
              </a:rPr>
              <a:t>666</a:t>
            </a:r>
            <a:endParaRPr b="0" lang="en-US" sz="12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Picture 2" descr=""/>
          <p:cNvPicPr/>
          <p:nvPr/>
        </p:nvPicPr>
        <p:blipFill>
          <a:blip r:embed="rId1"/>
          <a:stretch/>
        </p:blipFill>
        <p:spPr>
          <a:xfrm>
            <a:off x="899640" y="116640"/>
            <a:ext cx="5308560" cy="2970720"/>
          </a:xfrm>
          <a:prstGeom prst="rect">
            <a:avLst/>
          </a:prstGeom>
          <a:ln>
            <a:noFill/>
          </a:ln>
        </p:spPr>
      </p:pic>
      <p:pic>
        <p:nvPicPr>
          <p:cNvPr id="233" name="Picture 3" descr=""/>
          <p:cNvPicPr/>
          <p:nvPr/>
        </p:nvPicPr>
        <p:blipFill>
          <a:blip r:embed="rId2"/>
          <a:stretch/>
        </p:blipFill>
        <p:spPr>
          <a:xfrm>
            <a:off x="798840" y="3357000"/>
            <a:ext cx="5510160" cy="3162600"/>
          </a:xfrm>
          <a:prstGeom prst="rect">
            <a:avLst/>
          </a:prstGeom>
          <a:ln>
            <a:noFill/>
          </a:ln>
        </p:spPr>
      </p:pic>
      <p:sp>
        <p:nvSpPr>
          <p:cNvPr id="234" name="CustomShape 1"/>
          <p:cNvSpPr/>
          <p:nvPr/>
        </p:nvSpPr>
        <p:spPr>
          <a:xfrm>
            <a:off x="6516360" y="1724400"/>
            <a:ext cx="1655640" cy="173592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0000"/>
                </a:solidFill>
                <a:latin typeface="Arial"/>
                <a:ea typeface="DejaVu Sans"/>
              </a:rPr>
              <a:t>用纸笔写写逻辑！</a:t>
            </a:r>
            <a:endParaRPr b="0" lang="en-US" sz="36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2" descr=""/>
          <p:cNvPicPr/>
          <p:nvPr/>
        </p:nvPicPr>
        <p:blipFill>
          <a:blip r:embed="rId1"/>
          <a:stretch/>
        </p:blipFill>
        <p:spPr>
          <a:xfrm>
            <a:off x="467640" y="332640"/>
            <a:ext cx="7895520" cy="4380840"/>
          </a:xfrm>
          <a:prstGeom prst="rect">
            <a:avLst/>
          </a:prstGeom>
          <a:ln>
            <a:noFill/>
          </a:ln>
        </p:spPr>
      </p:pic>
      <p:sp>
        <p:nvSpPr>
          <p:cNvPr id="236" name="CustomShape 1"/>
          <p:cNvSpPr/>
          <p:nvPr/>
        </p:nvSpPr>
        <p:spPr>
          <a:xfrm>
            <a:off x="755640" y="4293000"/>
            <a:ext cx="1655640" cy="222444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ff0000"/>
                </a:solidFill>
                <a:latin typeface="Arial"/>
                <a:ea typeface="DejaVu Sans"/>
              </a:rPr>
              <a:t>这样在插入元素的时候就不用单独讨论第一个位置没有元素指向的情况</a:t>
            </a:r>
            <a:endParaRPr b="0" lang="en-US" sz="20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Picture 2" descr=""/>
          <p:cNvPicPr/>
          <p:nvPr/>
        </p:nvPicPr>
        <p:blipFill>
          <a:blip r:embed="rId1"/>
          <a:stretch/>
        </p:blipFill>
        <p:spPr>
          <a:xfrm>
            <a:off x="243720" y="547560"/>
            <a:ext cx="8712360" cy="5249520"/>
          </a:xfrm>
          <a:prstGeom prst="rect">
            <a:avLst/>
          </a:prstGeom>
          <a:ln>
            <a:noFill/>
          </a:ln>
        </p:spPr>
      </p:pic>
      <p:sp>
        <p:nvSpPr>
          <p:cNvPr id="238" name="CustomShape 1"/>
          <p:cNvSpPr/>
          <p:nvPr/>
        </p:nvSpPr>
        <p:spPr>
          <a:xfrm>
            <a:off x="5220000" y="5229360"/>
            <a:ext cx="302364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 descr=""/>
          <p:cNvPicPr/>
          <p:nvPr/>
        </p:nvPicPr>
        <p:blipFill>
          <a:blip r:embed="rId1"/>
          <a:stretch/>
        </p:blipFill>
        <p:spPr>
          <a:xfrm>
            <a:off x="323640" y="384120"/>
            <a:ext cx="8272080" cy="5328000"/>
          </a:xfrm>
          <a:prstGeom prst="rect">
            <a:avLst/>
          </a:prstGeom>
          <a:ln>
            <a:noFill/>
          </a:ln>
        </p:spPr>
      </p:pic>
      <p:sp>
        <p:nvSpPr>
          <p:cNvPr id="240" name="CustomShape 1"/>
          <p:cNvSpPr/>
          <p:nvPr/>
        </p:nvSpPr>
        <p:spPr>
          <a:xfrm>
            <a:off x="1331640" y="3429000"/>
            <a:ext cx="2663640" cy="647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3" descr=""/>
          <p:cNvPicPr/>
          <p:nvPr/>
        </p:nvPicPr>
        <p:blipFill>
          <a:blip r:embed="rId1"/>
          <a:stretch/>
        </p:blipFill>
        <p:spPr>
          <a:xfrm>
            <a:off x="395640" y="188640"/>
            <a:ext cx="3943080" cy="3023640"/>
          </a:xfrm>
          <a:prstGeom prst="rect">
            <a:avLst/>
          </a:prstGeom>
          <a:ln w="9360">
            <a:solidFill>
              <a:schemeClr val="tx1"/>
            </a:solidFill>
            <a:miter/>
          </a:ln>
        </p:spPr>
      </p:pic>
      <p:sp>
        <p:nvSpPr>
          <p:cNvPr id="242" name="CustomShape 1"/>
          <p:cNvSpPr/>
          <p:nvPr/>
        </p:nvSpPr>
        <p:spPr>
          <a:xfrm>
            <a:off x="611640" y="1687320"/>
            <a:ext cx="201564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43" name="CustomShape 2"/>
          <p:cNvSpPr/>
          <p:nvPr/>
        </p:nvSpPr>
        <p:spPr>
          <a:xfrm>
            <a:off x="2702520" y="1724400"/>
            <a:ext cx="1940760" cy="3333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这里需要遍历添加</a:t>
            </a:r>
            <a:endParaRPr b="0" lang="en-US" sz="1600" spc="-1" strike="noStrike">
              <a:latin typeface="Arial"/>
            </a:endParaRPr>
          </a:p>
        </p:txBody>
      </p:sp>
      <p:pic>
        <p:nvPicPr>
          <p:cNvPr id="244" name="Picture 4" descr=""/>
          <p:cNvPicPr/>
          <p:nvPr/>
        </p:nvPicPr>
        <p:blipFill>
          <a:blip r:embed="rId2"/>
          <a:stretch/>
        </p:blipFill>
        <p:spPr>
          <a:xfrm>
            <a:off x="4795200" y="116640"/>
            <a:ext cx="3808800" cy="3105720"/>
          </a:xfrm>
          <a:prstGeom prst="rect">
            <a:avLst/>
          </a:prstGeom>
          <a:ln w="9360">
            <a:solidFill>
              <a:schemeClr val="tx1"/>
            </a:solidFill>
            <a:miter/>
          </a:ln>
        </p:spPr>
      </p:pic>
      <p:pic>
        <p:nvPicPr>
          <p:cNvPr id="245" name="Picture 5" descr=""/>
          <p:cNvPicPr/>
          <p:nvPr/>
        </p:nvPicPr>
        <p:blipFill>
          <a:blip r:embed="rId3"/>
          <a:stretch/>
        </p:blipFill>
        <p:spPr>
          <a:xfrm>
            <a:off x="406800" y="3357000"/>
            <a:ext cx="4187160" cy="2807640"/>
          </a:xfrm>
          <a:prstGeom prst="rect">
            <a:avLst/>
          </a:prstGeom>
          <a:ln w="9360">
            <a:solidFill>
              <a:schemeClr val="tx1"/>
            </a:solidFill>
            <a:miter/>
          </a:ln>
        </p:spPr>
      </p:pic>
      <p:pic>
        <p:nvPicPr>
          <p:cNvPr id="246" name="Picture 6" descr=""/>
          <p:cNvPicPr/>
          <p:nvPr/>
        </p:nvPicPr>
        <p:blipFill>
          <a:blip r:embed="rId4"/>
          <a:stretch/>
        </p:blipFill>
        <p:spPr>
          <a:xfrm>
            <a:off x="4831200" y="3288960"/>
            <a:ext cx="3736800" cy="2943360"/>
          </a:xfrm>
          <a:prstGeom prst="rect">
            <a:avLst/>
          </a:prstGeom>
          <a:ln w="9360">
            <a:solidFill>
              <a:schemeClr val="tx1"/>
            </a:solidFill>
            <a:miter/>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Picture 2" descr=""/>
          <p:cNvPicPr/>
          <p:nvPr/>
        </p:nvPicPr>
        <p:blipFill>
          <a:blip r:embed="rId1"/>
          <a:stretch/>
        </p:blipFill>
        <p:spPr>
          <a:xfrm>
            <a:off x="776160" y="836640"/>
            <a:ext cx="7590600" cy="4637880"/>
          </a:xfrm>
          <a:prstGeom prst="rect">
            <a:avLst/>
          </a:prstGeom>
          <a:ln>
            <a:noFill/>
          </a:ln>
        </p:spPr>
      </p:pic>
      <p:sp>
        <p:nvSpPr>
          <p:cNvPr id="248" name="CustomShape 1"/>
          <p:cNvSpPr/>
          <p:nvPr/>
        </p:nvSpPr>
        <p:spPr>
          <a:xfrm>
            <a:off x="4788000" y="3933000"/>
            <a:ext cx="2303640" cy="576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一般不在链表中修改</a:t>
            </a:r>
            <a:r>
              <a:rPr b="1" lang="en-US" sz="1600" spc="-1" strike="noStrike">
                <a:solidFill>
                  <a:srgbClr val="ff0000"/>
                </a:solidFill>
                <a:latin typeface="Arial"/>
                <a:ea typeface="DejaVu Sans"/>
              </a:rPr>
              <a:t>. </a:t>
            </a:r>
            <a:r>
              <a:rPr b="1" lang="en-US" sz="1600" spc="-1" strike="noStrike">
                <a:solidFill>
                  <a:srgbClr val="ff0000"/>
                </a:solidFill>
                <a:latin typeface="Arial"/>
                <a:ea typeface="DejaVu Sans"/>
              </a:rPr>
              <a:t>只适合在头操作</a:t>
            </a:r>
            <a:endParaRPr b="0" lang="en-US" sz="1600" spc="-1" strike="noStrike">
              <a:latin typeface="Arial"/>
            </a:endParaRPr>
          </a:p>
        </p:txBody>
      </p:sp>
      <p:sp>
        <p:nvSpPr>
          <p:cNvPr id="249" name="CustomShape 2"/>
          <p:cNvSpPr/>
          <p:nvPr/>
        </p:nvSpPr>
        <p:spPr>
          <a:xfrm>
            <a:off x="899640" y="5482800"/>
            <a:ext cx="7344000" cy="3333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因为对于栈来说，只需要操作栈顶的元素，所以可以用链表作为栈的底层实现</a:t>
            </a:r>
            <a:endParaRPr b="0" lang="en-US" sz="16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Picture 2" descr=""/>
          <p:cNvPicPr/>
          <p:nvPr/>
        </p:nvPicPr>
        <p:blipFill>
          <a:blip r:embed="rId1"/>
          <a:stretch/>
        </p:blipFill>
        <p:spPr>
          <a:xfrm>
            <a:off x="133200" y="852480"/>
            <a:ext cx="8876520" cy="5152320"/>
          </a:xfrm>
          <a:prstGeom prst="rect">
            <a:avLst/>
          </a:prstGeom>
          <a:ln>
            <a:noFill/>
          </a:ln>
        </p:spPr>
      </p:pic>
      <p:sp>
        <p:nvSpPr>
          <p:cNvPr id="251" name="CustomShape 1"/>
          <p:cNvSpPr/>
          <p:nvPr/>
        </p:nvSpPr>
        <p:spPr>
          <a:xfrm>
            <a:off x="827640" y="1845000"/>
            <a:ext cx="7344000" cy="576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仍然基于之前的</a:t>
            </a:r>
            <a:r>
              <a:rPr b="1" lang="en-US" sz="1600" spc="-1" strike="noStrike">
                <a:solidFill>
                  <a:srgbClr val="ff0000"/>
                </a:solidFill>
                <a:latin typeface="Arial"/>
                <a:ea typeface="DejaVu Sans"/>
              </a:rPr>
              <a:t>Stack</a:t>
            </a:r>
            <a:r>
              <a:rPr b="1" lang="en-US" sz="1600" spc="-1" strike="noStrike">
                <a:solidFill>
                  <a:srgbClr val="ff0000"/>
                </a:solidFill>
                <a:latin typeface="Arial"/>
                <a:ea typeface="DejaVu Sans"/>
              </a:rPr>
              <a:t>接口，创建</a:t>
            </a:r>
            <a:r>
              <a:rPr b="1" lang="en-US" sz="1600" spc="-1" strike="noStrike">
                <a:solidFill>
                  <a:srgbClr val="ff0000"/>
                </a:solidFill>
                <a:latin typeface="Arial"/>
                <a:ea typeface="DejaVu Sans"/>
              </a:rPr>
              <a:t>LinkedListStack</a:t>
            </a:r>
            <a:r>
              <a:rPr b="1" lang="en-US" sz="1600" spc="-1" strike="noStrike">
                <a:solidFill>
                  <a:srgbClr val="ff0000"/>
                </a:solidFill>
                <a:latin typeface="Arial"/>
                <a:ea typeface="DejaVu Sans"/>
              </a:rPr>
              <a:t>这种方法实现</a:t>
            </a:r>
            <a:r>
              <a:rPr b="1" lang="en-US" sz="1600" spc="-1" strike="noStrike">
                <a:solidFill>
                  <a:srgbClr val="ff0000"/>
                </a:solidFill>
                <a:latin typeface="Arial"/>
                <a:ea typeface="DejaVu Sans"/>
              </a:rPr>
              <a:t>Stack</a:t>
            </a:r>
            <a:r>
              <a:rPr b="1" lang="en-US" sz="1600" spc="-1" strike="noStrike">
                <a:solidFill>
                  <a:srgbClr val="ff0000"/>
                </a:solidFill>
                <a:latin typeface="Arial"/>
                <a:ea typeface="DejaVu Sans"/>
              </a:rPr>
              <a:t>中的下列方法，可以和之前的</a:t>
            </a:r>
            <a:r>
              <a:rPr b="1" lang="en-US" sz="1600" spc="-1" strike="noStrike">
                <a:solidFill>
                  <a:srgbClr val="ff0000"/>
                </a:solidFill>
                <a:latin typeface="Arial"/>
                <a:ea typeface="DejaVu Sans"/>
              </a:rPr>
              <a:t>ArrayStack</a:t>
            </a:r>
            <a:r>
              <a:rPr b="1" lang="en-US" sz="1600" spc="-1" strike="noStrike">
                <a:solidFill>
                  <a:srgbClr val="ff0000"/>
                </a:solidFill>
                <a:latin typeface="Arial"/>
                <a:ea typeface="DejaVu Sans"/>
              </a:rPr>
              <a:t>对比。</a:t>
            </a:r>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Picture 2" descr=""/>
          <p:cNvPicPr/>
          <p:nvPr/>
        </p:nvPicPr>
        <p:blipFill>
          <a:blip r:embed="rId1"/>
          <a:stretch/>
        </p:blipFill>
        <p:spPr>
          <a:xfrm>
            <a:off x="323640" y="116640"/>
            <a:ext cx="7227000" cy="3239640"/>
          </a:xfrm>
          <a:prstGeom prst="rect">
            <a:avLst/>
          </a:prstGeom>
          <a:ln>
            <a:noFill/>
          </a:ln>
        </p:spPr>
      </p:pic>
      <p:pic>
        <p:nvPicPr>
          <p:cNvPr id="253" name="Picture 3" descr=""/>
          <p:cNvPicPr/>
          <p:nvPr/>
        </p:nvPicPr>
        <p:blipFill>
          <a:blip r:embed="rId2"/>
          <a:stretch/>
        </p:blipFill>
        <p:spPr>
          <a:xfrm>
            <a:off x="323640" y="3469320"/>
            <a:ext cx="6114240" cy="3066480"/>
          </a:xfrm>
          <a:prstGeom prst="rect">
            <a:avLst/>
          </a:prstGeom>
          <a:ln>
            <a:noFill/>
          </a:ln>
        </p:spPr>
      </p:pic>
      <p:sp>
        <p:nvSpPr>
          <p:cNvPr id="254" name="CustomShape 1"/>
          <p:cNvSpPr/>
          <p:nvPr/>
        </p:nvSpPr>
        <p:spPr>
          <a:xfrm>
            <a:off x="611640" y="5517360"/>
            <a:ext cx="5256000" cy="719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5004000" y="1124640"/>
            <a:ext cx="1940760" cy="820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时间测试</a:t>
            </a:r>
            <a:endParaRPr b="0" lang="en-US" sz="1600" spc="-1" strike="noStrike">
              <a:latin typeface="Arial"/>
            </a:endParaRPr>
          </a:p>
          <a:p>
            <a:pPr>
              <a:lnSpc>
                <a:spcPct val="100000"/>
              </a:lnSpc>
            </a:pPr>
            <a:r>
              <a:rPr b="1" lang="en-US" sz="1600" spc="-1" strike="noStrike">
                <a:solidFill>
                  <a:srgbClr val="ff0000"/>
                </a:solidFill>
                <a:latin typeface="Arial"/>
                <a:ea typeface="DejaVu Sans"/>
              </a:rPr>
              <a:t>ArrayStack and LinkedListStack</a:t>
            </a:r>
            <a:endParaRPr b="0" lang="en-US" sz="1600" spc="-1" strike="noStrike">
              <a:latin typeface="Arial"/>
            </a:endParaRPr>
          </a:p>
        </p:txBody>
      </p:sp>
      <p:sp>
        <p:nvSpPr>
          <p:cNvPr id="256" name="CustomShape 3"/>
          <p:cNvSpPr/>
          <p:nvPr/>
        </p:nvSpPr>
        <p:spPr>
          <a:xfrm>
            <a:off x="6580440" y="4437000"/>
            <a:ext cx="1940760" cy="17935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和之前的</a:t>
            </a:r>
            <a:r>
              <a:rPr b="1" lang="en-US" sz="1600" spc="-1" strike="noStrike">
                <a:solidFill>
                  <a:srgbClr val="ff0000"/>
                </a:solidFill>
                <a:latin typeface="Arial"/>
                <a:ea typeface="DejaVu Sans"/>
              </a:rPr>
              <a:t>ArrayQueue</a:t>
            </a:r>
            <a:r>
              <a:rPr b="1" lang="en-US" sz="1600" spc="-1" strike="noStrike">
                <a:solidFill>
                  <a:srgbClr val="ff0000"/>
                </a:solidFill>
                <a:latin typeface="Arial"/>
                <a:ea typeface="DejaVu Sans"/>
              </a:rPr>
              <a:t>和</a:t>
            </a:r>
            <a:r>
              <a:rPr b="1" lang="en-US" sz="1600" spc="-1" strike="noStrike">
                <a:solidFill>
                  <a:srgbClr val="ff0000"/>
                </a:solidFill>
                <a:latin typeface="Arial"/>
                <a:ea typeface="DejaVu Sans"/>
              </a:rPr>
              <a:t>LoopQueue</a:t>
            </a:r>
            <a:r>
              <a:rPr b="1" lang="en-US" sz="1600" spc="-1" strike="noStrike">
                <a:solidFill>
                  <a:srgbClr val="ff0000"/>
                </a:solidFill>
                <a:latin typeface="Arial"/>
                <a:ea typeface="DejaVu Sans"/>
              </a:rPr>
              <a:t>不同，循环队列元素位置可以不变，节省了大量处理时间。所以时间会差很大</a:t>
            </a:r>
            <a:endParaRPr b="0" lang="en-US" sz="16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457200" y="274680"/>
            <a:ext cx="8228160" cy="114156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Calibri"/>
                <a:ea typeface="DejaVu Sans"/>
              </a:rPr>
              <a:t>下面写法性能远大于上面。所以</a:t>
            </a:r>
            <a:r>
              <a:rPr b="0" lang="en-US" sz="1800" spc="-1" strike="noStrike">
                <a:solidFill>
                  <a:srgbClr val="000000"/>
                </a:solidFill>
                <a:latin typeface="Calibri"/>
                <a:ea typeface="DejaVu Sans"/>
              </a:rPr>
              <a:t>cpp</a:t>
            </a: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java</a:t>
            </a:r>
            <a:r>
              <a:rPr b="0" lang="en-US" sz="1800" spc="-1" strike="noStrike">
                <a:solidFill>
                  <a:srgbClr val="000000"/>
                </a:solidFill>
                <a:latin typeface="Calibri"/>
                <a:ea typeface="DejaVu Sans"/>
              </a:rPr>
              <a:t>这种编译型的语音更方便学习数据结构</a:t>
            </a:r>
            <a:endParaRPr b="0" lang="en-US" sz="1800" spc="-1" strike="noStrike">
              <a:latin typeface="Arial"/>
            </a:endParaRPr>
          </a:p>
        </p:txBody>
      </p:sp>
      <p:pic>
        <p:nvPicPr>
          <p:cNvPr id="159" name="图片 88" descr=""/>
          <p:cNvPicPr/>
          <p:nvPr/>
        </p:nvPicPr>
        <p:blipFill>
          <a:blip r:embed="rId1"/>
          <a:stretch/>
        </p:blipFill>
        <p:spPr>
          <a:xfrm>
            <a:off x="365760" y="1280160"/>
            <a:ext cx="8608680" cy="49366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74680"/>
            <a:ext cx="8228160" cy="5612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链表实现队列</a:t>
            </a:r>
            <a:endParaRPr b="0" lang="en-US" sz="1800" spc="-1" strike="noStrike">
              <a:latin typeface="Arial"/>
            </a:endParaRPr>
          </a:p>
        </p:txBody>
      </p:sp>
      <p:sp>
        <p:nvSpPr>
          <p:cNvPr id="258" name="CustomShape 2"/>
          <p:cNvSpPr/>
          <p:nvPr/>
        </p:nvSpPr>
        <p:spPr>
          <a:xfrm>
            <a:off x="419400" y="764640"/>
            <a:ext cx="8228520" cy="647280"/>
          </a:xfrm>
          <a:prstGeom prst="rect">
            <a:avLst/>
          </a:prstGeom>
          <a:noFill/>
          <a:ln>
            <a:noFill/>
          </a:ln>
        </p:spPr>
        <p:style>
          <a:lnRef idx="0"/>
          <a:fillRef idx="0"/>
          <a:effectRef idx="0"/>
          <a:fontRef idx="minor"/>
        </p:style>
        <p:txBody>
          <a:bodyPr lIns="0" rIns="0" tIns="0" bIns="0"/>
          <a:p>
            <a:pPr>
              <a:lnSpc>
                <a:spcPct val="100000"/>
              </a:lnSpc>
            </a:pPr>
            <a:r>
              <a:rPr b="0" lang="en-US" sz="1800" spc="-1" strike="noStrike">
                <a:solidFill>
                  <a:srgbClr val="000000"/>
                </a:solidFill>
                <a:latin typeface="Arial"/>
                <a:ea typeface="DejaVu Sans"/>
              </a:rPr>
              <a:t>对于链表实现队列，需要在线性结构一端插入元素，另一端删除元素。这样就有一端的时间复杂度为</a:t>
            </a:r>
            <a:r>
              <a:rPr b="0" lang="en-US" sz="1800" spc="-1" strike="noStrike">
                <a:solidFill>
                  <a:srgbClr val="000000"/>
                </a:solidFill>
                <a:latin typeface="Arial"/>
                <a:ea typeface="DejaVu Sans"/>
              </a:rPr>
              <a:t>On</a:t>
            </a:r>
            <a:endParaRPr b="0" lang="en-US" sz="1800" spc="-1" strike="noStrike">
              <a:latin typeface="Arial"/>
            </a:endParaRPr>
          </a:p>
        </p:txBody>
      </p:sp>
      <p:pic>
        <p:nvPicPr>
          <p:cNvPr id="259" name="Picture 2" descr=""/>
          <p:cNvPicPr/>
          <p:nvPr/>
        </p:nvPicPr>
        <p:blipFill>
          <a:blip r:embed="rId1"/>
          <a:stretch/>
        </p:blipFill>
        <p:spPr>
          <a:xfrm>
            <a:off x="395640" y="1412640"/>
            <a:ext cx="4391640" cy="2683440"/>
          </a:xfrm>
          <a:prstGeom prst="rect">
            <a:avLst/>
          </a:prstGeom>
          <a:ln w="9360">
            <a:solidFill>
              <a:schemeClr val="tx1"/>
            </a:solidFill>
            <a:miter/>
          </a:ln>
        </p:spPr>
      </p:pic>
      <p:sp>
        <p:nvSpPr>
          <p:cNvPr id="260" name="CustomShape 3"/>
          <p:cNvSpPr/>
          <p:nvPr/>
        </p:nvSpPr>
        <p:spPr>
          <a:xfrm>
            <a:off x="414360" y="4221000"/>
            <a:ext cx="8228520" cy="575280"/>
          </a:xfrm>
          <a:prstGeom prst="rect">
            <a:avLst/>
          </a:prstGeom>
          <a:noFill/>
          <a:ln>
            <a:noFill/>
          </a:ln>
        </p:spPr>
        <p:style>
          <a:lnRef idx="0"/>
          <a:fillRef idx="0"/>
          <a:effectRef idx="0"/>
          <a:fontRef idx="minor"/>
        </p:style>
        <p:txBody>
          <a:bodyPr lIns="0" rIns="0" tIns="0" bIns="0"/>
          <a:p>
            <a:pPr>
              <a:lnSpc>
                <a:spcPct val="100000"/>
              </a:lnSpc>
            </a:pPr>
            <a:r>
              <a:rPr b="0" lang="en-US" sz="1600" spc="-1" strike="noStrike">
                <a:solidFill>
                  <a:srgbClr val="000000"/>
                </a:solidFill>
                <a:latin typeface="Arial"/>
                <a:ea typeface="DejaVu Sans"/>
              </a:rPr>
              <a:t>其实同样的问题在使用数组实现队列时候也有，所以需要使用循环队列。</a:t>
            </a:r>
            <a:endParaRPr b="0" lang="en-US" sz="1600" spc="-1" strike="noStrike">
              <a:latin typeface="Arial"/>
            </a:endParaRPr>
          </a:p>
          <a:p>
            <a:pPr>
              <a:lnSpc>
                <a:spcPct val="100000"/>
              </a:lnSpc>
            </a:pPr>
            <a:r>
              <a:rPr b="0" lang="en-US" sz="1600" spc="-1" strike="noStrike">
                <a:solidFill>
                  <a:srgbClr val="000000"/>
                </a:solidFill>
                <a:latin typeface="Arial"/>
                <a:ea typeface="DejaVu Sans"/>
              </a:rPr>
              <a:t>而对于链表，也有同样问题，所以需要改进。</a:t>
            </a:r>
            <a:endParaRPr b="0" lang="en-US" sz="16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Picture 2" descr=""/>
          <p:cNvPicPr/>
          <p:nvPr/>
        </p:nvPicPr>
        <p:blipFill>
          <a:blip r:embed="rId1"/>
          <a:stretch/>
        </p:blipFill>
        <p:spPr>
          <a:xfrm>
            <a:off x="202320" y="177840"/>
            <a:ext cx="5077440" cy="3136680"/>
          </a:xfrm>
          <a:prstGeom prst="rect">
            <a:avLst/>
          </a:prstGeom>
          <a:ln w="9360">
            <a:solidFill>
              <a:schemeClr val="tx1"/>
            </a:solidFill>
            <a:miter/>
          </a:ln>
        </p:spPr>
      </p:pic>
      <p:sp>
        <p:nvSpPr>
          <p:cNvPr id="262" name="CustomShape 1"/>
          <p:cNvSpPr/>
          <p:nvPr/>
        </p:nvSpPr>
        <p:spPr>
          <a:xfrm>
            <a:off x="179640" y="3573000"/>
            <a:ext cx="8606160" cy="30096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Arial"/>
                <a:ea typeface="DejaVu Sans"/>
              </a:rPr>
              <a:t>改进的思路是增加链表尾部</a:t>
            </a:r>
            <a:r>
              <a:rPr b="0" lang="en-US" sz="1600" spc="-1" strike="noStrike">
                <a:solidFill>
                  <a:srgbClr val="000000"/>
                </a:solidFill>
                <a:latin typeface="Arial"/>
                <a:ea typeface="DejaVu Sans"/>
              </a:rPr>
              <a:t>Node</a:t>
            </a:r>
            <a:r>
              <a:rPr b="0" lang="en-US" sz="1600" spc="-1" strike="noStrike">
                <a:solidFill>
                  <a:srgbClr val="000000"/>
                </a:solidFill>
                <a:latin typeface="Arial"/>
                <a:ea typeface="DejaVu Sans"/>
              </a:rPr>
              <a:t>变量标记 </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a:t>
            </a:r>
            <a:endParaRPr b="0" lang="en-US" sz="1600" spc="-1" strike="noStrike">
              <a:latin typeface="Arial"/>
            </a:endParaRPr>
          </a:p>
          <a:p>
            <a:pPr>
              <a:lnSpc>
                <a:spcPct val="100000"/>
              </a:lnSpc>
            </a:pPr>
            <a:r>
              <a:rPr b="0" lang="en-US" sz="1600" spc="-1" strike="noStrike">
                <a:solidFill>
                  <a:srgbClr val="000000"/>
                </a:solidFill>
                <a:latin typeface="Arial"/>
                <a:ea typeface="DejaVu Sans"/>
              </a:rPr>
              <a:t>之前在链表头插入元素简单就是因为有</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的</a:t>
            </a:r>
            <a:r>
              <a:rPr b="0" lang="en-US" sz="1600" spc="-1" strike="noStrike">
                <a:solidFill>
                  <a:srgbClr val="000000"/>
                </a:solidFill>
                <a:latin typeface="Arial"/>
                <a:ea typeface="DejaVu Sans"/>
              </a:rPr>
              <a:t>Node</a:t>
            </a:r>
            <a:r>
              <a:rPr b="0" lang="en-US" sz="1600" spc="-1" strike="noStrike">
                <a:solidFill>
                  <a:srgbClr val="000000"/>
                </a:solidFill>
                <a:latin typeface="Arial"/>
                <a:ea typeface="DejaVu Sans"/>
              </a:rPr>
              <a:t>元素标记</a:t>
            </a:r>
            <a:endParaRPr b="0" lang="en-US" sz="1600" spc="-1" strike="noStrike">
              <a:latin typeface="Arial"/>
            </a:endParaRPr>
          </a:p>
          <a:p>
            <a:pPr>
              <a:lnSpc>
                <a:spcPct val="100000"/>
              </a:lnSpc>
            </a:pPr>
            <a:r>
              <a:rPr b="0" lang="en-US" sz="1600" spc="-1" strike="noStrike">
                <a:solidFill>
                  <a:srgbClr val="000000"/>
                </a:solidFill>
                <a:latin typeface="Arial"/>
                <a:ea typeface="DejaVu Sans"/>
              </a:rPr>
              <a:t>这样就会在</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位置的后面添加一个元素是相当容易的。但是删除节点并不容易，因为删除的话需要找到待删除的节点前面的一个节目</a:t>
            </a:r>
            <a:r>
              <a:rPr b="0" lang="en-US" sz="1600" spc="-1" strike="noStrike">
                <a:solidFill>
                  <a:srgbClr val="000000"/>
                </a:solidFill>
                <a:latin typeface="Arial"/>
                <a:ea typeface="DejaVu Sans"/>
              </a:rPr>
              <a:t>prev</a:t>
            </a:r>
            <a:r>
              <a:rPr b="0" lang="en-US" sz="1600" spc="-1" strike="noStrike">
                <a:solidFill>
                  <a:srgbClr val="000000"/>
                </a:solidFill>
                <a:latin typeface="Arial"/>
                <a:ea typeface="DejaVu Sans"/>
              </a:rPr>
              <a:t>，将其指向</a:t>
            </a:r>
            <a:r>
              <a:rPr b="0" lang="en-US" sz="1600" spc="-1" strike="noStrike">
                <a:solidFill>
                  <a:srgbClr val="000000"/>
                </a:solidFill>
                <a:latin typeface="Arial"/>
                <a:ea typeface="DejaVu Sans"/>
              </a:rPr>
              <a:t>null</a:t>
            </a:r>
            <a:r>
              <a:rPr b="0" lang="en-US" sz="1600" spc="-1" strike="noStrike">
                <a:solidFill>
                  <a:srgbClr val="000000"/>
                </a:solidFill>
                <a:latin typeface="Arial"/>
                <a:ea typeface="DejaVu Sans"/>
              </a:rPr>
              <a:t>，但是这是单向链表，并不知道</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前面的节点是什么。只能从</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开始一个个的遍历到</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，这样还是</a:t>
            </a:r>
            <a:r>
              <a:rPr b="0" lang="en-US" sz="1600" spc="-1" strike="noStrike">
                <a:solidFill>
                  <a:srgbClr val="000000"/>
                </a:solidFill>
                <a:latin typeface="Arial"/>
                <a:ea typeface="DejaVu Sans"/>
              </a:rPr>
              <a:t>On</a:t>
            </a:r>
            <a:r>
              <a:rPr b="0" lang="en-US" sz="1600" spc="-1" strike="noStrike">
                <a:solidFill>
                  <a:srgbClr val="000000"/>
                </a:solidFill>
                <a:latin typeface="Arial"/>
                <a:ea typeface="DejaVu Sans"/>
              </a:rPr>
              <a:t>复杂度。</a:t>
            </a:r>
            <a:endParaRPr b="0" lang="en-US" sz="1600" spc="-1" strike="noStrike">
              <a:latin typeface="Arial"/>
            </a:endParaRPr>
          </a:p>
          <a:p>
            <a:pPr>
              <a:lnSpc>
                <a:spcPct val="100000"/>
              </a:lnSpc>
            </a:pPr>
            <a:r>
              <a:rPr b="0" lang="en-US" sz="1600" spc="-1" strike="noStrike">
                <a:solidFill>
                  <a:srgbClr val="000000"/>
                </a:solidFill>
                <a:latin typeface="Arial"/>
                <a:ea typeface="DejaVu Sans"/>
              </a:rPr>
              <a:t>所以应该只在</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插入元素，从</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端删除元素。即对于队列来说，</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为队首，</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为队尾。</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DejaVu Sans"/>
              </a:rPr>
              <a:t>由于操作都在</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或者</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完成，所以不需要虚拟头节点。</a:t>
            </a:r>
            <a:r>
              <a:rPr b="0" lang="en-US" sz="1600" spc="-1" strike="noStrike">
                <a:solidFill>
                  <a:srgbClr val="000000"/>
                </a:solidFill>
                <a:latin typeface="Arial"/>
                <a:ea typeface="DejaVu Sans"/>
              </a:rPr>
              <a:t>dummyHead</a:t>
            </a:r>
            <a:r>
              <a:rPr b="0" lang="en-US" sz="1600" spc="-1" strike="noStrike">
                <a:solidFill>
                  <a:srgbClr val="000000"/>
                </a:solidFill>
                <a:latin typeface="Arial"/>
                <a:ea typeface="DejaVu Sans"/>
              </a:rPr>
              <a:t>是用来在中间插入元素。</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ff0000"/>
                </a:solidFill>
                <a:latin typeface="Arial"/>
                <a:ea typeface="DejaVu Sans"/>
              </a:rPr>
              <a:t>还要注意，如果链表为空，由于没有</a:t>
            </a:r>
            <a:r>
              <a:rPr b="0" lang="en-US" sz="1600" spc="-1" strike="noStrike">
                <a:solidFill>
                  <a:srgbClr val="ff0000"/>
                </a:solidFill>
                <a:latin typeface="Arial"/>
                <a:ea typeface="DejaVu Sans"/>
              </a:rPr>
              <a:t>dummyHead</a:t>
            </a:r>
            <a:r>
              <a:rPr b="0" lang="en-US" sz="1600" spc="-1" strike="noStrike">
                <a:solidFill>
                  <a:srgbClr val="ff0000"/>
                </a:solidFill>
                <a:latin typeface="Arial"/>
                <a:ea typeface="DejaVu Sans"/>
              </a:rPr>
              <a:t>。</a:t>
            </a:r>
            <a:r>
              <a:rPr b="0" lang="en-US" sz="1600" spc="-1" strike="noStrike">
                <a:solidFill>
                  <a:srgbClr val="ff0000"/>
                </a:solidFill>
                <a:latin typeface="Arial"/>
                <a:ea typeface="DejaVu Sans"/>
              </a:rPr>
              <a:t>Head</a:t>
            </a:r>
            <a:r>
              <a:rPr b="0" lang="en-US" sz="1600" spc="-1" strike="noStrike">
                <a:solidFill>
                  <a:srgbClr val="ff0000"/>
                </a:solidFill>
                <a:latin typeface="Arial"/>
                <a:ea typeface="DejaVu Sans"/>
              </a:rPr>
              <a:t>和</a:t>
            </a:r>
            <a:r>
              <a:rPr b="0" lang="en-US" sz="1600" spc="-1" strike="noStrike">
                <a:solidFill>
                  <a:srgbClr val="ff0000"/>
                </a:solidFill>
                <a:latin typeface="Arial"/>
                <a:ea typeface="DejaVu Sans"/>
              </a:rPr>
              <a:t>tail</a:t>
            </a:r>
            <a:r>
              <a:rPr b="0" lang="en-US" sz="1600" spc="-1" strike="noStrike">
                <a:solidFill>
                  <a:srgbClr val="ff0000"/>
                </a:solidFill>
                <a:latin typeface="Arial"/>
                <a:ea typeface="DejaVu Sans"/>
              </a:rPr>
              <a:t>都会指向</a:t>
            </a:r>
            <a:r>
              <a:rPr b="0" lang="en-US" sz="1600" spc="-1" strike="noStrike">
                <a:solidFill>
                  <a:srgbClr val="ff0000"/>
                </a:solidFill>
                <a:latin typeface="Arial"/>
                <a:ea typeface="DejaVu Sans"/>
              </a:rPr>
              <a:t>null</a:t>
            </a:r>
            <a:endParaRPr b="0" lang="en-US"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
          <p:cNvPicPr/>
          <p:nvPr/>
        </p:nvPicPr>
        <p:blipFill>
          <a:blip r:embed="rId1"/>
          <a:stretch/>
        </p:blipFill>
        <p:spPr>
          <a:xfrm>
            <a:off x="395640" y="476640"/>
            <a:ext cx="6714360" cy="2609280"/>
          </a:xfrm>
          <a:prstGeom prst="rect">
            <a:avLst/>
          </a:prstGeom>
          <a:ln>
            <a:noFill/>
          </a:ln>
        </p:spPr>
      </p:pic>
      <p:sp>
        <p:nvSpPr>
          <p:cNvPr id="264" name="CustomShape 1"/>
          <p:cNvSpPr/>
          <p:nvPr/>
        </p:nvSpPr>
        <p:spPr>
          <a:xfrm>
            <a:off x="1187640" y="1484640"/>
            <a:ext cx="5922360" cy="359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265" name="Picture 3" descr=""/>
          <p:cNvPicPr/>
          <p:nvPr/>
        </p:nvPicPr>
        <p:blipFill>
          <a:blip r:embed="rId2"/>
          <a:stretch/>
        </p:blipFill>
        <p:spPr>
          <a:xfrm>
            <a:off x="4149000" y="2277000"/>
            <a:ext cx="4393080" cy="3906000"/>
          </a:xfrm>
          <a:prstGeom prst="rect">
            <a:avLst/>
          </a:prstGeom>
          <a:ln>
            <a:noFill/>
          </a:ln>
        </p:spPr>
      </p:pic>
      <p:sp>
        <p:nvSpPr>
          <p:cNvPr id="266" name="CustomShape 2"/>
          <p:cNvSpPr/>
          <p:nvPr/>
        </p:nvSpPr>
        <p:spPr>
          <a:xfrm>
            <a:off x="2267640" y="2061000"/>
            <a:ext cx="2231640" cy="3455640"/>
          </a:xfrm>
          <a:custGeom>
            <a:avLst/>
            <a:gdLst/>
            <a:ahLst/>
            <a:rect l="l" t="t" r="r" b="b"/>
            <a:pathLst>
              <a:path w="21600" h="21600">
                <a:moveTo>
                  <a:pt x="0" y="0"/>
                </a:moveTo>
                <a:lnTo>
                  <a:pt x="21600" y="21600"/>
                </a:lnTo>
              </a:path>
            </a:pathLst>
          </a:custGeom>
          <a:noFill/>
          <a:ln w="190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67" name="CustomShape 3"/>
          <p:cNvSpPr/>
          <p:nvPr/>
        </p:nvSpPr>
        <p:spPr>
          <a:xfrm>
            <a:off x="4572000" y="5661360"/>
            <a:ext cx="3743640" cy="359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图片 229" descr=""/>
          <p:cNvPicPr/>
          <p:nvPr/>
        </p:nvPicPr>
        <p:blipFill>
          <a:blip r:embed="rId1"/>
          <a:stretch/>
        </p:blipFill>
        <p:spPr>
          <a:xfrm>
            <a:off x="457200" y="248040"/>
            <a:ext cx="7657560" cy="4323600"/>
          </a:xfrm>
          <a:prstGeom prst="rect">
            <a:avLst/>
          </a:prstGeom>
          <a:ln>
            <a:noFill/>
          </a:ln>
        </p:spPr>
      </p:pic>
      <p:sp>
        <p:nvSpPr>
          <p:cNvPr id="269" name="CustomShape 1"/>
          <p:cNvSpPr/>
          <p:nvPr/>
        </p:nvSpPr>
        <p:spPr>
          <a:xfrm>
            <a:off x="914400" y="3474720"/>
            <a:ext cx="6400440" cy="914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457200" y="274680"/>
            <a:ext cx="8228160" cy="1141560"/>
          </a:xfrm>
          <a:prstGeom prst="rect">
            <a:avLst/>
          </a:prstGeom>
          <a:noFill/>
          <a:ln>
            <a:noFill/>
          </a:ln>
        </p:spPr>
        <p:txBody>
          <a:bodyPr lIns="0" rIns="0" tIns="0" bIns="0" anchor="ctr"/>
          <a:p>
            <a:pPr>
              <a:lnSpc>
                <a:spcPct val="100000"/>
              </a:lnSpc>
            </a:pPr>
            <a:r>
              <a:rPr b="0" lang="zh-CN" sz="1800" spc="-1" strike="noStrike">
                <a:solidFill>
                  <a:srgbClr val="000000"/>
                </a:solidFill>
                <a:latin typeface="Arial"/>
              </a:rPr>
              <a:t>main </a:t>
            </a:r>
            <a:r>
              <a:rPr b="0" lang="zh-CN" sz="1800" spc="-1" strike="noStrike">
                <a:solidFill>
                  <a:srgbClr val="000000"/>
                </a:solidFill>
                <a:latin typeface="Arial"/>
              </a:rPr>
              <a:t>函数调用非静态内部类</a:t>
            </a:r>
            <a:endParaRPr b="0" lang="zh-CN" sz="1800" spc="-1" strike="noStrike">
              <a:solidFill>
                <a:srgbClr val="000000"/>
              </a:solidFill>
              <a:latin typeface="Arial"/>
            </a:endParaRPr>
          </a:p>
        </p:txBody>
      </p:sp>
      <p:sp>
        <p:nvSpPr>
          <p:cNvPr id="271" name="TextShape 2"/>
          <p:cNvSpPr txBox="1"/>
          <p:nvPr/>
        </p:nvSpPr>
        <p:spPr>
          <a:xfrm>
            <a:off x="457200" y="1604520"/>
            <a:ext cx="8228520" cy="3976560"/>
          </a:xfrm>
          <a:prstGeom prst="rect">
            <a:avLst/>
          </a:prstGeom>
          <a:noFill/>
          <a:ln>
            <a:noFill/>
          </a:ln>
        </p:spPr>
        <p:txBody>
          <a:bodyPr lIns="0" rIns="0" tIns="0" bIns="0" anchor="ctr"/>
          <a:p>
            <a:pPr>
              <a:lnSpc>
                <a:spcPct val="100000"/>
              </a:lnSpc>
            </a:pPr>
            <a:r>
              <a:rPr b="0" lang="en-US" sz="1800" spc="-1" strike="noStrike" u="sng">
                <a:solidFill>
                  <a:srgbClr val="0000ff"/>
                </a:solidFill>
                <a:uFillTx/>
                <a:latin typeface="Arial"/>
                <a:hlinkClick r:id="rId1"/>
              </a:rPr>
              <a:t>https://blog.csdn.net/longzhinuhou/article/details/89527705</a:t>
            </a:r>
            <a:endParaRPr b="0" lang="en-US"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2" descr=""/>
          <p:cNvPicPr/>
          <p:nvPr/>
        </p:nvPicPr>
        <p:blipFill>
          <a:blip r:embed="rId1"/>
          <a:stretch/>
        </p:blipFill>
        <p:spPr>
          <a:xfrm>
            <a:off x="1331640" y="1395360"/>
            <a:ext cx="6248160" cy="406692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2" descr=""/>
          <p:cNvPicPr/>
          <p:nvPr/>
        </p:nvPicPr>
        <p:blipFill>
          <a:blip r:embed="rId1"/>
          <a:stretch/>
        </p:blipFill>
        <p:spPr>
          <a:xfrm>
            <a:off x="251640" y="589680"/>
            <a:ext cx="8676000" cy="517284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Picture 2" descr=""/>
          <p:cNvPicPr/>
          <p:nvPr/>
        </p:nvPicPr>
        <p:blipFill>
          <a:blip r:embed="rId1"/>
          <a:stretch/>
        </p:blipFill>
        <p:spPr>
          <a:xfrm>
            <a:off x="179640" y="633960"/>
            <a:ext cx="8771040" cy="4974480"/>
          </a:xfrm>
          <a:prstGeom prst="rect">
            <a:avLst/>
          </a:prstGeom>
          <a:ln>
            <a:noFill/>
          </a:ln>
        </p:spPr>
      </p:pic>
      <p:sp>
        <p:nvSpPr>
          <p:cNvPr id="275" name="CustomShape 1"/>
          <p:cNvSpPr/>
          <p:nvPr/>
        </p:nvSpPr>
        <p:spPr>
          <a:xfrm>
            <a:off x="2411640" y="1917000"/>
            <a:ext cx="5112360" cy="12042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76" name="CustomShape 2"/>
          <p:cNvSpPr/>
          <p:nvPr/>
        </p:nvSpPr>
        <p:spPr>
          <a:xfrm>
            <a:off x="2411640" y="4962240"/>
            <a:ext cx="525636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利用这个函数作为递归函数，因为递归的思想就是减少问题规模大小。每次缩小区间可以逐渐减小规模</a:t>
            </a:r>
            <a:endParaRPr b="0" lang="en-US" sz="18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2" descr=""/>
          <p:cNvPicPr/>
          <p:nvPr/>
        </p:nvPicPr>
        <p:blipFill>
          <a:blip r:embed="rId1"/>
          <a:stretch/>
        </p:blipFill>
        <p:spPr>
          <a:xfrm>
            <a:off x="251640" y="260640"/>
            <a:ext cx="8718120" cy="4896360"/>
          </a:xfrm>
          <a:prstGeom prst="rect">
            <a:avLst/>
          </a:prstGeom>
          <a:ln>
            <a:noFill/>
          </a:ln>
        </p:spPr>
      </p:pic>
      <p:sp>
        <p:nvSpPr>
          <p:cNvPr id="278" name="CustomShape 1"/>
          <p:cNvSpPr/>
          <p:nvPr/>
        </p:nvSpPr>
        <p:spPr>
          <a:xfrm>
            <a:off x="1115640" y="4941000"/>
            <a:ext cx="460800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Arial"/>
                <a:ea typeface="DejaVu Sans"/>
              </a:rPr>
              <a:t>这里着重看这个所调用函数的宏观语意，可以当成另一个函数。</a:t>
            </a:r>
            <a:endParaRPr b="0" lang="en-US" sz="1800" spc="-1" strike="noStrike">
              <a:solidFill>
                <a:srgbClr val="ce181e"/>
              </a:solidFill>
              <a:latin typeface="Arial"/>
            </a:endParaRPr>
          </a:p>
        </p:txBody>
      </p:sp>
      <p:sp>
        <p:nvSpPr>
          <p:cNvPr id="279" name="CustomShape 2"/>
          <p:cNvSpPr/>
          <p:nvPr/>
        </p:nvSpPr>
        <p:spPr>
          <a:xfrm>
            <a:off x="1115640" y="4365000"/>
            <a:ext cx="4608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80" name="TextShape 3"/>
          <p:cNvSpPr txBox="1"/>
          <p:nvPr/>
        </p:nvSpPr>
        <p:spPr>
          <a:xfrm>
            <a:off x="5760720" y="5065560"/>
            <a:ext cx="2560320" cy="786600"/>
          </a:xfrm>
          <a:prstGeom prst="rect">
            <a:avLst/>
          </a:prstGeom>
          <a:noFill/>
          <a:ln>
            <a:noFill/>
          </a:ln>
        </p:spPr>
        <p:txBody>
          <a:bodyPr lIns="90000" rIns="90000" tIns="45000" bIns="45000"/>
          <a:p>
            <a:r>
              <a:rPr b="0" lang="en-US" sz="1800" spc="-1" strike="noStrike">
                <a:solidFill>
                  <a:srgbClr val="ce181e"/>
                </a:solidFill>
                <a:latin typeface="Arial"/>
              </a:rPr>
              <a:t>这里更小的问题需要构建原问题的答案</a:t>
            </a:r>
            <a:endParaRPr b="0" lang="en-US" sz="1800" spc="-1" strike="noStrike">
              <a:solidFill>
                <a:srgbClr val="ce181e"/>
              </a:solidFill>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457200" y="548640"/>
            <a:ext cx="8228520" cy="5032440"/>
          </a:xfrm>
          <a:prstGeom prst="rect">
            <a:avLst/>
          </a:prstGeom>
          <a:noFill/>
          <a:ln>
            <a:noFill/>
          </a:ln>
        </p:spPr>
        <p:txBody>
          <a:bodyPr lIns="0" rIns="0" tIns="0" bIns="0" anchor="ctr">
            <a:normAutofit/>
          </a:bodyPr>
          <a:p>
            <a:pPr>
              <a:lnSpc>
                <a:spcPct val="100000"/>
              </a:lnSpc>
            </a:pPr>
            <a:r>
              <a:rPr b="0" lang="en-US" sz="4800" spc="-1" strike="noStrike">
                <a:latin typeface="Arial"/>
              </a:rPr>
              <a:t>Intellij idea </a:t>
            </a:r>
            <a:r>
              <a:rPr b="0" lang="en-US" sz="4800" spc="-1" strike="noStrike">
                <a:latin typeface="Arial"/>
              </a:rPr>
              <a:t>用法</a:t>
            </a:r>
            <a:endParaRPr b="0" lang="en-US" sz="4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457200" y="274680"/>
            <a:ext cx="8228160" cy="1141560"/>
          </a:xfrm>
          <a:prstGeom prst="rect">
            <a:avLst/>
          </a:prstGeom>
          <a:noFill/>
          <a:ln>
            <a:noFill/>
          </a:ln>
        </p:spPr>
        <p:style>
          <a:lnRef idx="0"/>
          <a:fillRef idx="0"/>
          <a:effectRef idx="0"/>
          <a:fontRef idx="minor"/>
        </p:style>
      </p:sp>
      <p:pic>
        <p:nvPicPr>
          <p:cNvPr id="161" name="图片 90" descr=""/>
          <p:cNvPicPr/>
          <p:nvPr/>
        </p:nvPicPr>
        <p:blipFill>
          <a:blip r:embed="rId1"/>
          <a:stretch/>
        </p:blipFill>
        <p:spPr>
          <a:xfrm>
            <a:off x="33120" y="903240"/>
            <a:ext cx="9142560" cy="51001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2" descr=""/>
          <p:cNvPicPr/>
          <p:nvPr/>
        </p:nvPicPr>
        <p:blipFill>
          <a:blip r:embed="rId1"/>
          <a:stretch/>
        </p:blipFill>
        <p:spPr>
          <a:xfrm>
            <a:off x="-1080" y="1171440"/>
            <a:ext cx="9144720" cy="3429000"/>
          </a:xfrm>
          <a:prstGeom prst="rect">
            <a:avLst/>
          </a:prstGeom>
          <a:ln>
            <a:noFill/>
          </a:ln>
        </p:spPr>
      </p:pic>
      <p:sp>
        <p:nvSpPr>
          <p:cNvPr id="283" name="CustomShape 1"/>
          <p:cNvSpPr/>
          <p:nvPr/>
        </p:nvSpPr>
        <p:spPr>
          <a:xfrm>
            <a:off x="2627640" y="3141000"/>
            <a:ext cx="6408360" cy="146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Arial"/>
                <a:ea typeface="DejaVu Sans"/>
              </a:rPr>
              <a:t>Iml</a:t>
            </a:r>
            <a:r>
              <a:rPr b="0" lang="en-US" sz="1800" spc="-1" strike="noStrike">
                <a:solidFill>
                  <a:srgbClr val="ff0000"/>
                </a:solidFill>
                <a:latin typeface="Arial"/>
                <a:ea typeface="DejaVu Sans"/>
              </a:rPr>
              <a:t>文件定义了其依赖的注入，这里</a:t>
            </a:r>
            <a:r>
              <a:rPr b="0" lang="en-US" sz="1800" spc="-1" strike="noStrike">
                <a:solidFill>
                  <a:srgbClr val="ff0000"/>
                </a:solidFill>
                <a:latin typeface="Arial"/>
                <a:ea typeface="DejaVu Sans"/>
              </a:rPr>
              <a:t>LeetCode</a:t>
            </a:r>
            <a:r>
              <a:rPr b="0" lang="en-US" sz="1800" spc="-1" strike="noStrike">
                <a:solidFill>
                  <a:srgbClr val="ff0000"/>
                </a:solidFill>
                <a:latin typeface="Arial"/>
                <a:ea typeface="DejaVu Sans"/>
              </a:rPr>
              <a:t>模块需要用到</a:t>
            </a:r>
            <a:r>
              <a:rPr b="0" lang="en-US" sz="1800" spc="-1" strike="noStrike">
                <a:solidFill>
                  <a:srgbClr val="ff0000"/>
                </a:solidFill>
                <a:latin typeface="Arial"/>
                <a:ea typeface="DejaVu Sans"/>
              </a:rPr>
              <a:t>data_struc</a:t>
            </a:r>
            <a:r>
              <a:rPr b="0" lang="en-US" sz="1800" spc="-1" strike="noStrike">
                <a:solidFill>
                  <a:srgbClr val="ff0000"/>
                </a:solidFill>
                <a:latin typeface="Arial"/>
                <a:ea typeface="DejaVu Sans"/>
              </a:rPr>
              <a:t>的信息，在这里注入</a:t>
            </a:r>
            <a:endParaRPr b="0" lang="en-US" sz="1800" spc="-1" strike="noStrike">
              <a:latin typeface="Arial"/>
            </a:endParaRPr>
          </a:p>
          <a:p>
            <a:pPr>
              <a:lnSpc>
                <a:spcPct val="100000"/>
              </a:lnSpc>
            </a:pPr>
            <a:r>
              <a:rPr b="0" lang="en-US" sz="1800" spc="-1" strike="noStrike">
                <a:solidFill>
                  <a:srgbClr val="ff0000"/>
                </a:solidFill>
                <a:latin typeface="Arial"/>
                <a:ea typeface="DejaVu Sans"/>
              </a:rPr>
              <a:t>Module</a:t>
            </a:r>
            <a:r>
              <a:rPr b="0" lang="en-US" sz="1800" spc="-1" strike="noStrike">
                <a:solidFill>
                  <a:srgbClr val="ff0000"/>
                </a:solidFill>
                <a:latin typeface="Arial"/>
                <a:ea typeface="DejaVu Sans"/>
              </a:rPr>
              <a:t>：功能单位。支持框架或者</a:t>
            </a:r>
            <a:r>
              <a:rPr b="0" lang="en-US" sz="1800" spc="-1" strike="noStrike">
                <a:solidFill>
                  <a:srgbClr val="ff0000"/>
                </a:solidFill>
                <a:latin typeface="Arial"/>
                <a:ea typeface="DejaVu Sans"/>
              </a:rPr>
              <a:t>jdk</a:t>
            </a:r>
            <a:r>
              <a:rPr b="0" lang="en-US" sz="1800" spc="-1" strike="noStrike">
                <a:solidFill>
                  <a:srgbClr val="ff0000"/>
                </a:solidFill>
                <a:latin typeface="Arial"/>
                <a:ea typeface="DejaVu Sans"/>
              </a:rPr>
              <a:t>等</a:t>
            </a:r>
            <a:endParaRPr b="0" lang="en-US" sz="1800" spc="-1" strike="noStrike">
              <a:latin typeface="Arial"/>
            </a:endParaRPr>
          </a:p>
          <a:p>
            <a:pPr>
              <a:lnSpc>
                <a:spcPct val="100000"/>
              </a:lnSpc>
            </a:pPr>
            <a:r>
              <a:rPr b="0" lang="en-US" sz="1800" spc="-1" strike="noStrike">
                <a:solidFill>
                  <a:srgbClr val="ff0000"/>
                </a:solidFill>
                <a:latin typeface="Arial"/>
                <a:ea typeface="DejaVu Sans"/>
              </a:rPr>
              <a:t>Directory: </a:t>
            </a:r>
            <a:r>
              <a:rPr b="0" lang="en-US" sz="1800" spc="-1" strike="noStrike">
                <a:solidFill>
                  <a:srgbClr val="ff0000"/>
                </a:solidFill>
                <a:latin typeface="Arial"/>
                <a:ea typeface="DejaVu Sans"/>
              </a:rPr>
              <a:t>目录，只是文件夹</a:t>
            </a:r>
            <a:endParaRPr b="0" lang="en-US" sz="1800" spc="-1" strike="noStrike">
              <a:latin typeface="Arial"/>
            </a:endParaRPr>
          </a:p>
          <a:p>
            <a:pPr>
              <a:lnSpc>
                <a:spcPct val="100000"/>
              </a:lnSpc>
            </a:pPr>
            <a:r>
              <a:rPr b="0" lang="en-US" sz="1800" spc="-1" strike="noStrike">
                <a:solidFill>
                  <a:srgbClr val="ff0000"/>
                </a:solidFill>
                <a:latin typeface="Arial"/>
                <a:ea typeface="DejaVu Sans"/>
              </a:rPr>
              <a:t>Package: </a:t>
            </a:r>
            <a:r>
              <a:rPr b="0" lang="en-US" sz="1800" spc="-1" strike="noStrike">
                <a:solidFill>
                  <a:srgbClr val="ff0000"/>
                </a:solidFill>
                <a:latin typeface="Arial"/>
                <a:ea typeface="DejaVu Sans"/>
              </a:rPr>
              <a:t>命名空间</a:t>
            </a:r>
            <a:endParaRPr b="0" lang="en-US" sz="1800" spc="-1" strike="noStrike">
              <a:latin typeface="Arial"/>
            </a:endParaRPr>
          </a:p>
        </p:txBody>
      </p:sp>
      <p:sp>
        <p:nvSpPr>
          <p:cNvPr id="284" name="CustomShape 2"/>
          <p:cNvSpPr/>
          <p:nvPr/>
        </p:nvSpPr>
        <p:spPr>
          <a:xfrm flipV="1">
            <a:off x="4716000" y="2780280"/>
            <a:ext cx="431640" cy="35964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457200" y="274680"/>
            <a:ext cx="8228160" cy="1141560"/>
          </a:xfrm>
          <a:prstGeom prst="rect">
            <a:avLst/>
          </a:prstGeom>
          <a:noFill/>
          <a:ln>
            <a:noFill/>
          </a:ln>
        </p:spPr>
        <p:style>
          <a:lnRef idx="0"/>
          <a:fillRef idx="0"/>
          <a:effectRef idx="0"/>
          <a:fontRef idx="minor"/>
        </p:style>
      </p:sp>
      <p:pic>
        <p:nvPicPr>
          <p:cNvPr id="163" name="图片 92" descr=""/>
          <p:cNvPicPr/>
          <p:nvPr/>
        </p:nvPicPr>
        <p:blipFill>
          <a:blip r:embed="rId1"/>
          <a:stretch/>
        </p:blipFill>
        <p:spPr>
          <a:xfrm>
            <a:off x="93960" y="731520"/>
            <a:ext cx="8591400" cy="48049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457200" y="274680"/>
            <a:ext cx="8228160" cy="1141560"/>
          </a:xfrm>
          <a:prstGeom prst="rect">
            <a:avLst/>
          </a:prstGeom>
          <a:noFill/>
          <a:ln>
            <a:noFill/>
          </a:ln>
        </p:spPr>
        <p:style>
          <a:lnRef idx="0"/>
          <a:fillRef idx="0"/>
          <a:effectRef idx="0"/>
          <a:fontRef idx="minor"/>
        </p:style>
      </p:sp>
      <p:pic>
        <p:nvPicPr>
          <p:cNvPr id="165" name="Picture 2" descr=""/>
          <p:cNvPicPr/>
          <p:nvPr/>
        </p:nvPicPr>
        <p:blipFill>
          <a:blip r:embed="rId1"/>
          <a:stretch/>
        </p:blipFill>
        <p:spPr>
          <a:xfrm>
            <a:off x="251640" y="620640"/>
            <a:ext cx="8631360" cy="4967640"/>
          </a:xfrm>
          <a:prstGeom prst="rect">
            <a:avLst/>
          </a:prstGeom>
          <a:ln>
            <a:noFill/>
          </a:ln>
        </p:spPr>
      </p:pic>
      <p:sp>
        <p:nvSpPr>
          <p:cNvPr id="166" name="CustomShape 2"/>
          <p:cNvSpPr/>
          <p:nvPr/>
        </p:nvSpPr>
        <p:spPr>
          <a:xfrm>
            <a:off x="4543920" y="2205000"/>
            <a:ext cx="244728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Size</a:t>
            </a:r>
            <a:r>
              <a:rPr b="0" lang="en-US" sz="1800" spc="-1" strike="noStrike">
                <a:solidFill>
                  <a:srgbClr val="000000"/>
                </a:solidFill>
                <a:latin typeface="Arial"/>
                <a:ea typeface="DejaVu Sans"/>
              </a:rPr>
              <a:t>指向的是第一个没有元素的位置</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Picture 2" descr=""/>
          <p:cNvPicPr/>
          <p:nvPr/>
        </p:nvPicPr>
        <p:blipFill>
          <a:blip r:embed="rId1"/>
          <a:srcRect l="15498" t="0" r="5997" b="0"/>
          <a:stretch/>
        </p:blipFill>
        <p:spPr>
          <a:xfrm>
            <a:off x="539640" y="260640"/>
            <a:ext cx="8470440" cy="5831640"/>
          </a:xfrm>
          <a:prstGeom prst="rect">
            <a:avLst/>
          </a:prstGeom>
          <a:ln>
            <a:noFill/>
          </a:ln>
        </p:spPr>
      </p:pic>
      <p:sp>
        <p:nvSpPr>
          <p:cNvPr id="168" name="CustomShape 1"/>
          <p:cNvSpPr/>
          <p:nvPr/>
        </p:nvSpPr>
        <p:spPr>
          <a:xfrm>
            <a:off x="323640" y="231120"/>
            <a:ext cx="6623640" cy="363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只能是类对象，基本类型可以和包装类无缝转换</a:t>
            </a:r>
            <a:endParaRPr b="0" lang="en-US" sz="1800" spc="-1" strike="noStrike">
              <a:latin typeface="Arial"/>
            </a:endParaRPr>
          </a:p>
        </p:txBody>
      </p:sp>
      <p:sp>
        <p:nvSpPr>
          <p:cNvPr id="169" name="CustomShape 2"/>
          <p:cNvSpPr/>
          <p:nvPr/>
        </p:nvSpPr>
        <p:spPr>
          <a:xfrm>
            <a:off x="1123560" y="2997000"/>
            <a:ext cx="5327640" cy="71892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Picture 2" descr=""/>
          <p:cNvPicPr/>
          <p:nvPr/>
        </p:nvPicPr>
        <p:blipFill>
          <a:blip r:embed="rId1"/>
          <a:stretch/>
        </p:blipFill>
        <p:spPr>
          <a:xfrm>
            <a:off x="420840" y="404640"/>
            <a:ext cx="4361400" cy="2342160"/>
          </a:xfrm>
          <a:prstGeom prst="rect">
            <a:avLst/>
          </a:prstGeom>
          <a:ln>
            <a:noFill/>
          </a:ln>
        </p:spPr>
      </p:pic>
      <p:sp>
        <p:nvSpPr>
          <p:cNvPr id="171" name="CustomShape 1"/>
          <p:cNvSpPr/>
          <p:nvPr/>
        </p:nvSpPr>
        <p:spPr>
          <a:xfrm>
            <a:off x="1259640" y="1340640"/>
            <a:ext cx="3239280" cy="93492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72" name="Picture 3" descr=""/>
          <p:cNvPicPr/>
          <p:nvPr/>
        </p:nvPicPr>
        <p:blipFill>
          <a:blip r:embed="rId2"/>
          <a:stretch/>
        </p:blipFill>
        <p:spPr>
          <a:xfrm>
            <a:off x="395640" y="2997000"/>
            <a:ext cx="5702040" cy="2375280"/>
          </a:xfrm>
          <a:prstGeom prst="rect">
            <a:avLst/>
          </a:prstGeom>
          <a:ln>
            <a:noFill/>
          </a:ln>
        </p:spPr>
      </p:pic>
      <p:sp>
        <p:nvSpPr>
          <p:cNvPr id="173" name="CustomShape 2"/>
          <p:cNvSpPr/>
          <p:nvPr/>
        </p:nvSpPr>
        <p:spPr>
          <a:xfrm>
            <a:off x="395640" y="5589360"/>
            <a:ext cx="8208000" cy="363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ff"/>
                </a:solidFill>
                <a:uFillTx/>
                <a:latin typeface="Arial"/>
                <a:ea typeface="DejaVu Sans"/>
                <a:hlinkClick r:id="rId3"/>
              </a:rPr>
              <a:t>具体可以参照：https://www.cnblogs.com/dolphin0520/p/3592500.html</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1516</TotalTime>
  <Application>LibreOffice/6.0.7.3$Linux_X86_64 LibreOffice_project/00m0$Build-3</Application>
  <Words>412</Words>
  <Paragraphs>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Xu, Xiao Long - GTM SHA (CT RDA AUC PAE-CN) (CT RDA SDT PSG-CN)</dc:creator>
  <dc:description/>
  <cp:keywords>C_Unrestricted</cp:keywords>
  <dc:language>en-US</dc:language>
  <cp:lastModifiedBy/>
  <dcterms:modified xsi:type="dcterms:W3CDTF">2019-05-04T23:12:11Z</dcterms:modified>
  <cp:revision>110</cp:revision>
  <dc:subject/>
  <dc:title>数据结构与算法</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ocument Confidentiality">
    <vt:lpwstr>Unrestricted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50</vt:i4>
  </property>
  <property fmtid="{D5CDD505-2E9C-101B-9397-08002B2CF9AE}" pid="13" name="_AdHocReviewCycleID">
    <vt:i4>-30902666</vt:i4>
  </property>
  <property fmtid="{D5CDD505-2E9C-101B-9397-08002B2CF9AE}" pid="14" name="_AuthorEmail">
    <vt:lpwstr>xu.xiaolong@siemens.com</vt:lpwstr>
  </property>
  <property fmtid="{D5CDD505-2E9C-101B-9397-08002B2CF9AE}" pid="15" name="_AuthorEmailDisplayName">
    <vt:lpwstr>Xu, Xiao Long - GTM SHA (CT RDA AUC PAE-CN) (CT RDA SDT PSG-CN)</vt:lpwstr>
  </property>
  <property fmtid="{D5CDD505-2E9C-101B-9397-08002B2CF9AE}" pid="16" name="_EmailSubject">
    <vt:lpwstr/>
  </property>
  <property fmtid="{D5CDD505-2E9C-101B-9397-08002B2CF9AE}" pid="17" name="_NewReviewCycle">
    <vt:lpwstr/>
  </property>
  <property fmtid="{D5CDD505-2E9C-101B-9397-08002B2CF9AE}" pid="18" name="sodocoClasId">
    <vt:i4>0</vt:i4>
  </property>
  <property fmtid="{D5CDD505-2E9C-101B-9397-08002B2CF9AE}" pid="19" name="sodocoClasLang">
    <vt:lpwstr>Unrestricted</vt:lpwstr>
  </property>
  <property fmtid="{D5CDD505-2E9C-101B-9397-08002B2CF9AE}" pid="20" name="sodocoClasLangId">
    <vt:i4>0</vt:i4>
  </property>
</Properties>
</file>